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4140" r:id="rId2"/>
    <p:sldMasterId id="2147484152" r:id="rId3"/>
    <p:sldMasterId id="2147484164" r:id="rId4"/>
    <p:sldMasterId id="2147484176" r:id="rId5"/>
    <p:sldMasterId id="2147484188" r:id="rId6"/>
    <p:sldMasterId id="2147484200" r:id="rId7"/>
    <p:sldMasterId id="2147484212" r:id="rId8"/>
    <p:sldMasterId id="2147484224" r:id="rId9"/>
    <p:sldMasterId id="2147484236" r:id="rId10"/>
    <p:sldMasterId id="2147484248" r:id="rId11"/>
    <p:sldMasterId id="2147484260" r:id="rId12"/>
    <p:sldMasterId id="2147484272" r:id="rId13"/>
    <p:sldMasterId id="2147484284" r:id="rId14"/>
    <p:sldMasterId id="2147484296" r:id="rId15"/>
  </p:sldMasterIdLst>
  <p:notesMasterIdLst>
    <p:notesMasterId r:id="rId36"/>
  </p:notesMasterIdLst>
  <p:handoutMasterIdLst>
    <p:handoutMasterId r:id="rId37"/>
  </p:handoutMasterIdLst>
  <p:sldIdLst>
    <p:sldId id="322" r:id="rId16"/>
    <p:sldId id="502" r:id="rId17"/>
    <p:sldId id="443" r:id="rId18"/>
    <p:sldId id="519" r:id="rId19"/>
    <p:sldId id="520" r:id="rId20"/>
    <p:sldId id="504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18" r:id="rId30"/>
    <p:sldId id="514" r:id="rId31"/>
    <p:sldId id="515" r:id="rId32"/>
    <p:sldId id="516" r:id="rId33"/>
    <p:sldId id="517" r:id="rId34"/>
    <p:sldId id="423" r:id="rId35"/>
  </p:sldIdLst>
  <p:sldSz cx="9906000" cy="6858000" type="A4"/>
  <p:notesSz cx="6669088" cy="9775825"/>
  <p:embeddedFontLst>
    <p:embeddedFont>
      <p:font typeface="Tahoma" panose="020B0604030504040204" pitchFamily="34" charset="0"/>
      <p:regular r:id="rId38"/>
      <p:bold r:id="rId39"/>
    </p:embeddedFont>
    <p:embeddedFont>
      <p:font typeface="Lato" panose="020B0604020202020204" charset="0"/>
      <p:regular r:id="rId40"/>
      <p:bold r:id="rId41"/>
      <p:italic r:id="rId42"/>
      <p:boldItalic r:id="rId43"/>
    </p:embeddedFont>
    <p:embeddedFont>
      <p:font typeface="Lato Light" panose="020B0604020202020204" charset="0"/>
      <p:regular r:id="rId44"/>
      <p:italic r:id="rId45"/>
    </p:embeddedFont>
    <p:embeddedFont>
      <p:font typeface="Lato Black" panose="020B0604020202020204" charset="0"/>
      <p:bold r:id="rId46"/>
    </p:embeddedFont>
    <p:embeddedFont>
      <p:font typeface="a_PlakatTitul" panose="020B0604020202020204" charset="-52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98">
          <p15:clr>
            <a:srgbClr val="A4A3A4"/>
          </p15:clr>
        </p15:guide>
        <p15:guide id="2" pos="589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5BA"/>
    <a:srgbClr val="3498DB"/>
    <a:srgbClr val="D61D7D"/>
    <a:srgbClr val="ED9A00"/>
    <a:srgbClr val="E4594E"/>
    <a:srgbClr val="D61C35"/>
    <a:srgbClr val="22BA59"/>
    <a:srgbClr val="D6DBE2"/>
    <a:srgbClr val="B0B0B0"/>
    <a:srgbClr val="1D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9771" autoAdjust="0"/>
  </p:normalViewPr>
  <p:slideViewPr>
    <p:cSldViewPr>
      <p:cViewPr>
        <p:scale>
          <a:sx n="90" d="100"/>
          <a:sy n="90" d="100"/>
        </p:scale>
        <p:origin x="-1236" y="0"/>
      </p:cViewPr>
      <p:guideLst>
        <p:guide orient="horz" pos="3498"/>
        <p:guide pos="5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079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font" Target="fonts/font2.fntdata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8;&#1083;&#1100;&#1103;\Desktop\&#1051;&#1080;&#1089;&#1090;%20Microsoft%20Excel%20(2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0665" cy="489260"/>
          </a:xfrm>
          <a:prstGeom prst="rect">
            <a:avLst/>
          </a:prstGeom>
        </p:spPr>
        <p:txBody>
          <a:bodyPr vert="horz" lIns="90161" tIns="45081" rIns="90161" bIns="450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8" y="2"/>
            <a:ext cx="2890665" cy="489260"/>
          </a:xfrm>
          <a:prstGeom prst="rect">
            <a:avLst/>
          </a:prstGeom>
        </p:spPr>
        <p:txBody>
          <a:bodyPr vert="horz" lIns="90161" tIns="45081" rIns="90161" bIns="45081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285004"/>
            <a:ext cx="2890665" cy="489260"/>
          </a:xfrm>
          <a:prstGeom prst="rect">
            <a:avLst/>
          </a:prstGeom>
        </p:spPr>
        <p:txBody>
          <a:bodyPr vert="horz" lIns="90161" tIns="45081" rIns="90161" bIns="450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8" y="9285004"/>
            <a:ext cx="2890665" cy="489260"/>
          </a:xfrm>
          <a:prstGeom prst="rect">
            <a:avLst/>
          </a:prstGeom>
        </p:spPr>
        <p:txBody>
          <a:bodyPr vert="horz" lIns="90161" tIns="45081" rIns="90161" bIns="45081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733425"/>
            <a:ext cx="5291138" cy="36639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66909" y="4643519"/>
            <a:ext cx="5335270" cy="4399120"/>
          </a:xfrm>
          <a:prstGeom prst="rect">
            <a:avLst/>
          </a:prstGeom>
        </p:spPr>
        <p:txBody>
          <a:bodyPr lIns="90161" tIns="45081" rIns="90161" bIns="45081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733425"/>
            <a:ext cx="5294312" cy="3665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6909" y="4643243"/>
            <a:ext cx="5335270" cy="43993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9" tIns="44935" rIns="89869" bIns="44935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733425"/>
            <a:ext cx="5294312" cy="3665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6909" y="4643243"/>
            <a:ext cx="5335270" cy="43993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9" tIns="44935" rIns="89869" bIns="44935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8975" y="735013"/>
            <a:ext cx="5291138" cy="3663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6909" y="4643243"/>
            <a:ext cx="5335270" cy="43993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59" tIns="45080" rIns="90159" bIns="45080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733425"/>
            <a:ext cx="5294312" cy="3667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6909" y="4643243"/>
            <a:ext cx="5335270" cy="43993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5" tIns="45093" rIns="90185" bIns="45093"/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7607" y="9284924"/>
            <a:ext cx="2889938" cy="4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5" tIns="45093" rIns="90185" bIns="45093"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2469" indent="-2814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25918" indent="-22393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76907" indent="-22393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27896" indent="-22393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75776" indent="-223939" defTabSz="87398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23655" indent="-223939" defTabSz="87398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71532" indent="-223939" defTabSz="87398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19412" indent="-223939" defTabSz="87398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C0D2242-8D54-4CBC-AEA7-4FFAE17F1E86}" type="slidenum">
              <a:rPr lang="ru-RU" alt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733425"/>
            <a:ext cx="5294312" cy="3665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6909" y="4643243"/>
            <a:ext cx="5335270" cy="43993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9" tIns="44935" rIns="89869" bIns="44935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8975" y="735013"/>
            <a:ext cx="5291138" cy="3663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6909" y="4643245"/>
            <a:ext cx="5335270" cy="4399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57" tIns="45079" rIns="90157" bIns="45079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733425"/>
            <a:ext cx="5294312" cy="3665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6909" y="4644807"/>
            <a:ext cx="5335270" cy="43977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5" tIns="45093" rIns="90185" bIns="4509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7607" y="9284924"/>
            <a:ext cx="2889938" cy="4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5" tIns="45093" rIns="90185" bIns="45093"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2469" indent="-2814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25918" indent="-22393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76907" indent="-22393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27896" indent="-22393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75776" indent="-223939" defTabSz="87398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23655" indent="-223939" defTabSz="87398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71532" indent="-223939" defTabSz="87398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19412" indent="-223939" defTabSz="87398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F4D2B3C-B756-4C4F-BAF8-2CF4DD1E2435}" type="slidenum">
              <a:rPr lang="ru-RU" altLang="ru-RU">
                <a:solidFill>
                  <a:prstClr val="black"/>
                </a:solidFill>
              </a:rPr>
              <a:pPr eaLnBrk="1" hangingPunct="1"/>
              <a:t>18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733425"/>
            <a:ext cx="5294312" cy="3665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6909" y="4644807"/>
            <a:ext cx="5335270" cy="43977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5" tIns="45093" rIns="90185" bIns="4509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7607" y="9284924"/>
            <a:ext cx="2889938" cy="4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5" tIns="45093" rIns="90185" bIns="45093"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2469" indent="-2814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25918" indent="-22393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76907" indent="-22393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27896" indent="-22393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75776" indent="-223939" defTabSz="87398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23655" indent="-223939" defTabSz="87398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71532" indent="-223939" defTabSz="87398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19412" indent="-223939" defTabSz="87398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DE78AA2-5790-48EC-9BCB-E344AB93F809}" type="slidenum">
              <a:rPr lang="ru-RU" altLang="ru-RU">
                <a:solidFill>
                  <a:prstClr val="black"/>
                </a:solidFill>
              </a:rPr>
              <a:pPr eaLnBrk="1" hangingPunct="1"/>
              <a:t>19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733425"/>
            <a:ext cx="5291138" cy="36639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66909" y="4643519"/>
            <a:ext cx="5335270" cy="4399120"/>
          </a:xfrm>
          <a:prstGeom prst="rect">
            <a:avLst/>
          </a:prstGeom>
        </p:spPr>
        <p:txBody>
          <a:bodyPr lIns="90161" tIns="45081" rIns="90161" bIns="45081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8688" y="676275"/>
            <a:ext cx="4872037" cy="33750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2827" y="4276729"/>
            <a:ext cx="5382617" cy="4051637"/>
          </a:xfrm>
          <a:prstGeom prst="rect">
            <a:avLst/>
          </a:prstGeom>
        </p:spPr>
        <p:txBody>
          <a:bodyPr lIns="90161" tIns="45081" rIns="90161" bIns="45081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8688" y="676275"/>
            <a:ext cx="4872037" cy="33750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2827" y="4276729"/>
            <a:ext cx="5382617" cy="4051637"/>
          </a:xfrm>
          <a:prstGeom prst="rect">
            <a:avLst/>
          </a:prstGeom>
        </p:spPr>
        <p:txBody>
          <a:bodyPr lIns="90161" tIns="45081" rIns="90161" bIns="45081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8688" y="676275"/>
            <a:ext cx="4872037" cy="33750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2827" y="4276729"/>
            <a:ext cx="5382617" cy="4051637"/>
          </a:xfrm>
          <a:prstGeom prst="rect">
            <a:avLst/>
          </a:prstGeom>
        </p:spPr>
        <p:txBody>
          <a:bodyPr lIns="90161" tIns="45081" rIns="90161" bIns="45081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8688" y="676275"/>
            <a:ext cx="4872037" cy="33750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2827" y="4276729"/>
            <a:ext cx="5382617" cy="4051637"/>
          </a:xfrm>
          <a:prstGeom prst="rect">
            <a:avLst/>
          </a:prstGeom>
        </p:spPr>
        <p:txBody>
          <a:bodyPr lIns="90161" tIns="45081" rIns="90161" bIns="45081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733425"/>
            <a:ext cx="5294312" cy="3665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6909" y="4643243"/>
            <a:ext cx="5335270" cy="43993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9" tIns="44935" rIns="89869" bIns="44935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0563" y="735013"/>
            <a:ext cx="5287962" cy="3662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6909" y="4643243"/>
            <a:ext cx="5335270" cy="43993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48" tIns="45074" rIns="90148" bIns="45074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1222375"/>
            <a:ext cx="4764088" cy="3298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6909" y="4704216"/>
            <a:ext cx="5335270" cy="38490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9" tIns="44935" rIns="89869" bIns="44935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733425"/>
            <a:ext cx="5294312" cy="3665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6909" y="4643243"/>
            <a:ext cx="5335270" cy="43993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9" tIns="44935" rIns="89869" bIns="44935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t>12.02.2024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t>12.02.2024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1303-0D5E-42F9-A714-19A8D41CCD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4609-DDBB-4CEA-AF03-B564F280F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864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187F-B378-4792-AA73-D3FABBA32D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667A-B533-463B-99F6-43F6021D33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18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C781-1F52-40B3-9940-AB084F229E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F2DA-8A1F-4D01-A8A2-E7C68A16DB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454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50BD-A825-438A-9249-AE921CD217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6FF8-F217-4C00-86E8-95D4E174C3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321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7C6B-0C7F-4D42-81C5-DBB2A5A383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1708-1A91-4850-BC65-FDF2D7C58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608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0A43-C2B9-4221-A9A8-DBDC2A04E2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588E-2F06-46CC-B748-281C92AAC5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945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3C59-F3E7-40E8-AC51-EA37D2D492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1EA8-5E43-45F3-9640-5D564E235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708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A48F-1FD4-40FC-B32C-415751ED87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2EE8-47E3-4EFA-B688-777331B2B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435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ABD-E9AF-4F06-94FC-AB5C7D97FF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0F7E-419D-40D9-9DEF-11F5888DC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199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EDA7-9EB1-43AD-81CB-DB4E74C6B5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9225-3B67-4417-8E4D-66A4885DC7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7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t>12.02.2024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D02E-42EB-4C14-9E19-2D0C916D692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44BA-7F31-4374-9586-4E19CFCFE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820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1303-0D5E-42F9-A714-19A8D41CCD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4609-DDBB-4CEA-AF03-B564F280F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863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187F-B378-4792-AA73-D3FABBA32D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667A-B533-463B-99F6-43F6021D33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750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C781-1F52-40B3-9940-AB084F229E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F2DA-8A1F-4D01-A8A2-E7C68A16DB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237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50BD-A825-438A-9249-AE921CD217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6FF8-F217-4C00-86E8-95D4E174C3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497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7C6B-0C7F-4D42-81C5-DBB2A5A383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1708-1A91-4850-BC65-FDF2D7C58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887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0A43-C2B9-4221-A9A8-DBDC2A04E2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588E-2F06-46CC-B748-281C92AAC5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76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3C59-F3E7-40E8-AC51-EA37D2D492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1EA8-5E43-45F3-9640-5D564E235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71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A48F-1FD4-40FC-B32C-415751ED87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2EE8-47E3-4EFA-B688-777331B2B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96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ABD-E9AF-4F06-94FC-AB5C7D97FF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0F7E-419D-40D9-9DEF-11F5888DC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6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1303-0D5E-42F9-A714-19A8D41CCD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4609-DDBB-4CEA-AF03-B564F280F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57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EDA7-9EB1-43AD-81CB-DB4E74C6B5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9225-3B67-4417-8E4D-66A4885DC7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062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D02E-42EB-4C14-9E19-2D0C916D692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44BA-7F31-4374-9586-4E19CFCFE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054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1303-0D5E-42F9-A714-19A8D41CCD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4609-DDBB-4CEA-AF03-B564F280F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919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187F-B378-4792-AA73-D3FABBA32D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667A-B533-463B-99F6-43F6021D33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593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C781-1F52-40B3-9940-AB084F229E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F2DA-8A1F-4D01-A8A2-E7C68A16DB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83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50BD-A825-438A-9249-AE921CD217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6FF8-F217-4C00-86E8-95D4E174C3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30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7C6B-0C7F-4D42-81C5-DBB2A5A383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1708-1A91-4850-BC65-FDF2D7C58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63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0A43-C2B9-4221-A9A8-DBDC2A04E2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588E-2F06-46CC-B748-281C92AAC5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155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3C59-F3E7-40E8-AC51-EA37D2D492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1EA8-5E43-45F3-9640-5D564E235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738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A48F-1FD4-40FC-B32C-415751ED87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2EE8-47E3-4EFA-B688-777331B2B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8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187F-B378-4792-AA73-D3FABBA32D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667A-B533-463B-99F6-43F6021D33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233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ABD-E9AF-4F06-94FC-AB5C7D97FF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0F7E-419D-40D9-9DEF-11F5888DC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454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EDA7-9EB1-43AD-81CB-DB4E74C6B5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9225-3B67-4417-8E4D-66A4885DC7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401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D02E-42EB-4C14-9E19-2D0C916D692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44BA-7F31-4374-9586-4E19CFCFE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944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1303-0D5E-42F9-A714-19A8D41CCD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4609-DDBB-4CEA-AF03-B564F280F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452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187F-B378-4792-AA73-D3FABBA32D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667A-B533-463B-99F6-43F6021D33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132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C781-1F52-40B3-9940-AB084F229E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F2DA-8A1F-4D01-A8A2-E7C68A16DB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611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50BD-A825-438A-9249-AE921CD217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6FF8-F217-4C00-86E8-95D4E174C3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82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7C6B-0C7F-4D42-81C5-DBB2A5A383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1708-1A91-4850-BC65-FDF2D7C58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636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0A43-C2B9-4221-A9A8-DBDC2A04E2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588E-2F06-46CC-B748-281C92AAC5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68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3C59-F3E7-40E8-AC51-EA37D2D492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1EA8-5E43-45F3-9640-5D564E235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55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C781-1F52-40B3-9940-AB084F229E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F2DA-8A1F-4D01-A8A2-E7C68A16DB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456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A48F-1FD4-40FC-B32C-415751ED87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2EE8-47E3-4EFA-B688-777331B2B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154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ABD-E9AF-4F06-94FC-AB5C7D97FF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0F7E-419D-40D9-9DEF-11F5888DC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311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EDA7-9EB1-43AD-81CB-DB4E74C6B5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9225-3B67-4417-8E4D-66A4885DC7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92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D02E-42EB-4C14-9E19-2D0C916D692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44BA-7F31-4374-9586-4E19CFCFE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496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1303-0D5E-42F9-A714-19A8D41CCD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4609-DDBB-4CEA-AF03-B564F280F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187F-B378-4792-AA73-D3FABBA32D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667A-B533-463B-99F6-43F6021D33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644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C781-1F52-40B3-9940-AB084F229E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F2DA-8A1F-4D01-A8A2-E7C68A16DB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911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50BD-A825-438A-9249-AE921CD217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6FF8-F217-4C00-86E8-95D4E174C3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636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7C6B-0C7F-4D42-81C5-DBB2A5A383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1708-1A91-4850-BC65-FDF2D7C58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257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0A43-C2B9-4221-A9A8-DBDC2A04E2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588E-2F06-46CC-B748-281C92AAC5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18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50BD-A825-438A-9249-AE921CD217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6FF8-F217-4C00-86E8-95D4E174C3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066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3C59-F3E7-40E8-AC51-EA37D2D492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1EA8-5E43-45F3-9640-5D564E235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071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A48F-1FD4-40FC-B32C-415751ED87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2EE8-47E3-4EFA-B688-777331B2B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020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ABD-E9AF-4F06-94FC-AB5C7D97FF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0F7E-419D-40D9-9DEF-11F5888DC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81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EDA7-9EB1-43AD-81CB-DB4E74C6B5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9225-3B67-4417-8E4D-66A4885DC7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2108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D02E-42EB-4C14-9E19-2D0C916D692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44BA-7F31-4374-9586-4E19CFCFE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677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A14E-5592-4407-B839-1023F5755BD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67512-BB5B-413F-9EF1-2C8E5F8216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683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9CD4-D6A9-4924-802B-F14FD634FD7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A891-8496-44E4-B849-1837D008BE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863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2A154-E963-48CD-BA0E-F61B76DDCE1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8559-3E15-4FA5-8FF0-0084465F4E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3276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EE7A3-AF9E-4D0C-BCEC-3628DA7DDB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EE7D-9E3E-4718-ADF8-42B5A1F0B1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202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48CF-617A-487E-AAFF-608188D5A91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65B0A-3402-4582-8DE9-71E210C40C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26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7C6B-0C7F-4D42-81C5-DBB2A5A383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1708-1A91-4850-BC65-FDF2D7C58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5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90C5-7D66-482B-92E1-5D69869F233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F006-05FA-4E73-9235-BCD030FABF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741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D0E8A-58DF-493A-B156-C9A480C1E6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C528B-5F1B-49C6-AB9C-2D2B466B1D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411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CA8C2-6B16-4C34-81DC-5211565DAB6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9B16-055B-499A-9504-258955F1FA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50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2866-1EDB-4B3E-8BB5-EACDDE3D73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8DE7-906B-48A2-BEFE-339A61EFCC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472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5E53-5430-4485-9B4A-7A0C503BFC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DF9C-BF84-47A4-8A47-6C44156BC7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58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FC011-37E6-4FEF-9C4C-AB3D79699AF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CFD4-1DD2-462B-9A4E-2CF0F9D09E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3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0A43-C2B9-4221-A9A8-DBDC2A04E2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588E-2F06-46CC-B748-281C92AAC5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3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3C59-F3E7-40E8-AC51-EA37D2D492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1EA8-5E43-45F3-9640-5D564E235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45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A48F-1FD4-40FC-B32C-415751ED87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2EE8-47E3-4EFA-B688-777331B2B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8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t>12.02.2024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ABD-E9AF-4F06-94FC-AB5C7D97FF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0F7E-419D-40D9-9DEF-11F5888DC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86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EDA7-9EB1-43AD-81CB-DB4E74C6B5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9225-3B67-4417-8E4D-66A4885DC7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11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D02E-42EB-4C14-9E19-2D0C916D692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44BA-7F31-4374-9586-4E19CFCFE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49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1303-0D5E-42F9-A714-19A8D41CCD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4609-DDBB-4CEA-AF03-B564F280F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1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187F-B378-4792-AA73-D3FABBA32D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667A-B533-463B-99F6-43F6021D33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35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C781-1F52-40B3-9940-AB084F229E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F2DA-8A1F-4D01-A8A2-E7C68A16DB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29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50BD-A825-438A-9249-AE921CD217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6FF8-F217-4C00-86E8-95D4E174C3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55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7C6B-0C7F-4D42-81C5-DBB2A5A383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1708-1A91-4850-BC65-FDF2D7C58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33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0A43-C2B9-4221-A9A8-DBDC2A04E2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588E-2F06-46CC-B748-281C92AAC5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70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3C59-F3E7-40E8-AC51-EA37D2D492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1EA8-5E43-45F3-9640-5D564E235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t>12.02.2024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A48F-1FD4-40FC-B32C-415751ED87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2EE8-47E3-4EFA-B688-777331B2B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54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ABD-E9AF-4F06-94FC-AB5C7D97FF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0F7E-419D-40D9-9DEF-11F5888DC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25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EDA7-9EB1-43AD-81CB-DB4E74C6B5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9225-3B67-4417-8E4D-66A4885DC7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99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D02E-42EB-4C14-9E19-2D0C916D692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44BA-7F31-4374-9586-4E19CFCFE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73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1303-0D5E-42F9-A714-19A8D41CCD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4609-DDBB-4CEA-AF03-B564F280F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53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187F-B378-4792-AA73-D3FABBA32D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667A-B533-463B-99F6-43F6021D33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45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C781-1F52-40B3-9940-AB084F229E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F2DA-8A1F-4D01-A8A2-E7C68A16DB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33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50BD-A825-438A-9249-AE921CD217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6FF8-F217-4C00-86E8-95D4E174C3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51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7C6B-0C7F-4D42-81C5-DBB2A5A383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1708-1A91-4850-BC65-FDF2D7C58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99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0A43-C2B9-4221-A9A8-DBDC2A04E2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588E-2F06-46CC-B748-281C92AAC5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0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t>12.02.2024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3C59-F3E7-40E8-AC51-EA37D2D492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1EA8-5E43-45F3-9640-5D564E235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62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A48F-1FD4-40FC-B32C-415751ED87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2EE8-47E3-4EFA-B688-777331B2B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58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ABD-E9AF-4F06-94FC-AB5C7D97FF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0F7E-419D-40D9-9DEF-11F5888DC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49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EDA7-9EB1-43AD-81CB-DB4E74C6B5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9225-3B67-4417-8E4D-66A4885DC7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22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D02E-42EB-4C14-9E19-2D0C916D692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44BA-7F31-4374-9586-4E19CFCFE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80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1303-0D5E-42F9-A714-19A8D41CCD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4609-DDBB-4CEA-AF03-B564F280F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97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187F-B378-4792-AA73-D3FABBA32D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667A-B533-463B-99F6-43F6021D33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386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C781-1F52-40B3-9940-AB084F229E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F2DA-8A1F-4D01-A8A2-E7C68A16DB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10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50BD-A825-438A-9249-AE921CD217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6FF8-F217-4C00-86E8-95D4E174C3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523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7C6B-0C7F-4D42-81C5-DBB2A5A383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1708-1A91-4850-BC65-FDF2D7C58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6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t>12.02.2024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0A43-C2B9-4221-A9A8-DBDC2A04E2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588E-2F06-46CC-B748-281C92AAC5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84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3C59-F3E7-40E8-AC51-EA37D2D492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1EA8-5E43-45F3-9640-5D564E235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60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A48F-1FD4-40FC-B32C-415751ED87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2EE8-47E3-4EFA-B688-777331B2B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76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ABD-E9AF-4F06-94FC-AB5C7D97FF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0F7E-419D-40D9-9DEF-11F5888DC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89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EDA7-9EB1-43AD-81CB-DB4E74C6B5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9225-3B67-4417-8E4D-66A4885DC7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93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D02E-42EB-4C14-9E19-2D0C916D692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44BA-7F31-4374-9586-4E19CFCFE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424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1303-0D5E-42F9-A714-19A8D41CCD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4609-DDBB-4CEA-AF03-B564F280F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883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187F-B378-4792-AA73-D3FABBA32D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667A-B533-463B-99F6-43F6021D33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956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C781-1F52-40B3-9940-AB084F229E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F2DA-8A1F-4D01-A8A2-E7C68A16DB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0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50BD-A825-438A-9249-AE921CD217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6FF8-F217-4C00-86E8-95D4E174C3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t>12.02.2024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7C6B-0C7F-4D42-81C5-DBB2A5A383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1708-1A91-4850-BC65-FDF2D7C58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13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0A43-C2B9-4221-A9A8-DBDC2A04E2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588E-2F06-46CC-B748-281C92AAC5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80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3C59-F3E7-40E8-AC51-EA37D2D492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1EA8-5E43-45F3-9640-5D564E235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31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A48F-1FD4-40FC-B32C-415751ED87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2EE8-47E3-4EFA-B688-777331B2B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05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ABD-E9AF-4F06-94FC-AB5C7D97FF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0F7E-419D-40D9-9DEF-11F5888DC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339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EDA7-9EB1-43AD-81CB-DB4E74C6B5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9225-3B67-4417-8E4D-66A4885DC7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700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D02E-42EB-4C14-9E19-2D0C916D692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44BA-7F31-4374-9586-4E19CFCFE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789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1303-0D5E-42F9-A714-19A8D41CCD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4609-DDBB-4CEA-AF03-B564F280F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330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187F-B378-4792-AA73-D3FABBA32D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667A-B533-463B-99F6-43F6021D33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959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C781-1F52-40B3-9940-AB084F229E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F2DA-8A1F-4D01-A8A2-E7C68A16DB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5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t>12.02.2024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50BD-A825-438A-9249-AE921CD217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6FF8-F217-4C00-86E8-95D4E174C3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507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7C6B-0C7F-4D42-81C5-DBB2A5A383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1708-1A91-4850-BC65-FDF2D7C58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096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0A43-C2B9-4221-A9A8-DBDC2A04E2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588E-2F06-46CC-B748-281C92AAC5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620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3C59-F3E7-40E8-AC51-EA37D2D492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1EA8-5E43-45F3-9640-5D564E235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623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A48F-1FD4-40FC-B32C-415751ED87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2EE8-47E3-4EFA-B688-777331B2B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71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ABD-E9AF-4F06-94FC-AB5C7D97FF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0F7E-419D-40D9-9DEF-11F5888DC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926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EDA7-9EB1-43AD-81CB-DB4E74C6B5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9225-3B67-4417-8E4D-66A4885DC7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98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D02E-42EB-4C14-9E19-2D0C916D692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44BA-7F31-4374-9586-4E19CFCFE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137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1303-0D5E-42F9-A714-19A8D41CCD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4609-DDBB-4CEA-AF03-B564F280F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014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187F-B378-4792-AA73-D3FABBA32D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667A-B533-463B-99F6-43F6021D33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t>12.02.2024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C781-1F52-40B3-9940-AB084F229E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F2DA-8A1F-4D01-A8A2-E7C68A16DB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08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50BD-A825-438A-9249-AE921CD217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6FF8-F217-4C00-86E8-95D4E174C3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820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7C6B-0C7F-4D42-81C5-DBB2A5A383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1708-1A91-4850-BC65-FDF2D7C58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314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0A43-C2B9-4221-A9A8-DBDC2A04E2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588E-2F06-46CC-B748-281C92AAC5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601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3C59-F3E7-40E8-AC51-EA37D2D492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1EA8-5E43-45F3-9640-5D564E235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162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A48F-1FD4-40FC-B32C-415751ED87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2EE8-47E3-4EFA-B688-777331B2B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71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ABD-E9AF-4F06-94FC-AB5C7D97FF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0F7E-419D-40D9-9DEF-11F5888DC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010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EDA7-9EB1-43AD-81CB-DB4E74C6B5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9225-3B67-4417-8E4D-66A4885DC7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051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D02E-42EB-4C14-9E19-2D0C916D692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44BA-7F31-4374-9586-4E19CFCFE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830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1303-0D5E-42F9-A714-19A8D41CCD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4609-DDBB-4CEA-AF03-B564F280F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6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t>12.02.2024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187F-B378-4792-AA73-D3FABBA32D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667A-B533-463B-99F6-43F6021D33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968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C781-1F52-40B3-9940-AB084F229E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F2DA-8A1F-4D01-A8A2-E7C68A16DB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832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50BD-A825-438A-9249-AE921CD217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6FF8-F217-4C00-86E8-95D4E174C3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623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7C6B-0C7F-4D42-81C5-DBB2A5A383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1708-1A91-4850-BC65-FDF2D7C58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731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0A43-C2B9-4221-A9A8-DBDC2A04E2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588E-2F06-46CC-B748-281C92AAC5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49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3C59-F3E7-40E8-AC51-EA37D2D492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1EA8-5E43-45F3-9640-5D564E235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895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A48F-1FD4-40FC-B32C-415751ED87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2EE8-47E3-4EFA-B688-777331B2B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022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ABD-E9AF-4F06-94FC-AB5C7D97FF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0F7E-419D-40D9-9DEF-11F5888DC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723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EDA7-9EB1-43AD-81CB-DB4E74C6B5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9225-3B67-4417-8E4D-66A4885DC7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763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D02E-42EB-4C14-9E19-2D0C916D692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44BA-7F31-4374-9586-4E19CFCFE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1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t>12.02.2024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042C7-E65F-42BA-AAE4-44D413FF7E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CFE59-079A-432C-99D0-91EACF2EB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6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042C7-E65F-42BA-AAE4-44D413FF7E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CFE59-079A-432C-99D0-91EACF2EB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0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042C7-E65F-42BA-AAE4-44D413FF7E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CFE59-079A-432C-99D0-91EACF2EB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3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042C7-E65F-42BA-AAE4-44D413FF7E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CFE59-079A-432C-99D0-91EACF2EB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042C7-E65F-42BA-AAE4-44D413FF7E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CFE59-079A-432C-99D0-91EACF2EB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9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463FBF-C659-4FEF-8E8B-B85803598A0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870760-C11E-46C8-B5B6-3E1B53509F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6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042C7-E65F-42BA-AAE4-44D413FF7E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CFE59-079A-432C-99D0-91EACF2EB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7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042C7-E65F-42BA-AAE4-44D413FF7E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CFE59-079A-432C-99D0-91EACF2EB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9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042C7-E65F-42BA-AAE4-44D413FF7E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CFE59-079A-432C-99D0-91EACF2EB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7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042C7-E65F-42BA-AAE4-44D413FF7E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CFE59-079A-432C-99D0-91EACF2EB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4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042C7-E65F-42BA-AAE4-44D413FF7E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CFE59-079A-432C-99D0-91EACF2EB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2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042C7-E65F-42BA-AAE4-44D413FF7E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CFE59-079A-432C-99D0-91EACF2EB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042C7-E65F-42BA-AAE4-44D413FF7E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CFE59-079A-432C-99D0-91EACF2EB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0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042C7-E65F-42BA-AAE4-44D413FF7E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CFE59-079A-432C-99D0-91EACF2EB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0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.png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.png"/><Relationship Id="rId7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Excel_97-2003_Worksheet4.xls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3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Excel_97-2003_Worksheet6.xls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4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Excel_97-2003_Worksheet7.xls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4053294"/>
            <a:ext cx="9489503" cy="149994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Обзор правоприменительной практики Северо-Западного управления Ростехнадзора за 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2023 </a:t>
            </a: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1606" y="5861777"/>
            <a:ext cx="3782261" cy="259435"/>
          </a:xfrm>
          <a:prstGeom prst="rect">
            <a:avLst/>
          </a:prstGeom>
          <a:noFill/>
        </p:spPr>
        <p:txBody>
          <a:bodyPr wrap="none" lIns="89285" tIns="44643" rIns="89285" bIns="44643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ДОКЛАДЧИК: </a:t>
            </a:r>
            <a:r>
              <a:rPr lang="ru-RU" sz="11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МОСКВИНА </a:t>
            </a:r>
            <a:r>
              <a:rPr lang="ru-RU" sz="110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МАРИНА ВЛАДИМИРОВНА</a:t>
            </a:r>
            <a:endParaRPr lang="ru-RU" sz="11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29" y="800709"/>
            <a:ext cx="3119802" cy="32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566025" cy="960438"/>
          </a:xfrm>
        </p:spPr>
        <p:txBody>
          <a:bodyPr/>
          <a:lstStyle/>
          <a:p>
            <a:pPr algn="l"/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ПОКАЗАТЕЛИ НАДЗОРНОЙ ДЕЯТЕЛЬНОСТИ. ЭНЕРГЕТИКА</a:t>
            </a:r>
          </a:p>
        </p:txBody>
      </p:sp>
      <p:pic>
        <p:nvPicPr>
          <p:cNvPr id="922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34988" y="1665288"/>
          <a:ext cx="8813800" cy="4337050"/>
        </p:xfrm>
        <a:graphic>
          <a:graphicData uri="http://schemas.openxmlformats.org/drawingml/2006/table">
            <a:tbl>
              <a:tblPr/>
              <a:tblGrid>
                <a:gridCol w="612775"/>
                <a:gridCol w="3708400"/>
                <a:gridCol w="1123950"/>
                <a:gridCol w="1123950"/>
                <a:gridCol w="1122362"/>
                <a:gridCol w="1122363"/>
              </a:tblGrid>
              <a:tr h="774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N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п\п</a:t>
                      </a:r>
                    </a:p>
                  </a:txBody>
                  <a:tcPr marL="9445" marR="9445" marT="871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Показатели надзорной деятельности</a:t>
                      </a:r>
                    </a:p>
                  </a:txBody>
                  <a:tcPr marL="9445" marR="9445" marT="871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 2021</a:t>
                      </a:r>
                    </a:p>
                  </a:txBody>
                  <a:tcPr marL="9445" marR="9445" marT="871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 2022</a:t>
                      </a:r>
                    </a:p>
                  </a:txBody>
                  <a:tcPr marL="9445" marR="9445" marT="871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 2023</a:t>
                      </a:r>
                    </a:p>
                  </a:txBody>
                  <a:tcPr marL="9445" marR="9445" marT="871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Динамика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21-22гг, 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(%, +/-)</a:t>
                      </a:r>
                    </a:p>
                  </a:txBody>
                  <a:tcPr marL="9445" marR="9445" marT="871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Количество проверок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2 722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871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58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- 93 %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Плановых проверок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333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116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41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Внеплановых проверок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2389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755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17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Выявлено нарушений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53 043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15 725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29 235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86 %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Общая сумма наложенных штрафов, тыс. рублей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7 317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2 119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3 050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43 %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Общая сумма взысканных штрафов, тыс. рублей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6 024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2 163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1 366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- 37 %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Административное приостановление деятельности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Arial" charset="0"/>
                      </a:endParaRPr>
                    </a:p>
                  </a:txBody>
                  <a:tcPr marL="78000" marR="78000" marT="71988" marB="719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DDE6A-8FE3-401D-8877-A435DADED8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39075" cy="960438"/>
          </a:xfrm>
        </p:spPr>
        <p:txBody>
          <a:bodyPr>
            <a:normAutofit/>
          </a:bodyPr>
          <a:lstStyle/>
          <a:p>
            <a:pPr algn="l"/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ГИДРОТЕХНИЧЕСКИЕ СООРУЖЕНИЯ ПО КЛАССАМ</a:t>
            </a:r>
          </a:p>
        </p:txBody>
      </p:sp>
      <p:pic>
        <p:nvPicPr>
          <p:cNvPr id="1536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-663623" y="2204865"/>
          <a:ext cx="5694633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5499100" y="1568450"/>
            <a:ext cx="273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8</a:t>
            </a:r>
          </a:p>
        </p:txBody>
      </p:sp>
      <p:cxnSp>
        <p:nvCxnSpPr>
          <p:cNvPr id="8" name="Прямая соединительная линия 63"/>
          <p:cNvCxnSpPr/>
          <p:nvPr/>
        </p:nvCxnSpPr>
        <p:spPr>
          <a:xfrm flipV="1">
            <a:off x="2486025" y="1844675"/>
            <a:ext cx="3652838" cy="60483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63"/>
          <p:cNvCxnSpPr/>
          <p:nvPr/>
        </p:nvCxnSpPr>
        <p:spPr>
          <a:xfrm flipV="1">
            <a:off x="2865438" y="2349500"/>
            <a:ext cx="3273425" cy="20161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63"/>
          <p:cNvCxnSpPr/>
          <p:nvPr/>
        </p:nvCxnSpPr>
        <p:spPr>
          <a:xfrm flipV="1">
            <a:off x="3729038" y="2781300"/>
            <a:ext cx="2409825" cy="50958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63"/>
          <p:cNvCxnSpPr/>
          <p:nvPr/>
        </p:nvCxnSpPr>
        <p:spPr>
          <a:xfrm flipV="1">
            <a:off x="3476625" y="3573463"/>
            <a:ext cx="2662238" cy="1279525"/>
          </a:xfrm>
          <a:prstGeom prst="bentConnector3">
            <a:avLst>
              <a:gd name="adj1" fmla="val 62522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63"/>
          <p:cNvCxnSpPr/>
          <p:nvPr/>
        </p:nvCxnSpPr>
        <p:spPr>
          <a:xfrm>
            <a:off x="1965325" y="2479675"/>
            <a:ext cx="3716338" cy="3109913"/>
          </a:xfrm>
          <a:prstGeom prst="bentConnector3">
            <a:avLst>
              <a:gd name="adj1" fmla="val -38908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63"/>
          <p:cNvCxnSpPr/>
          <p:nvPr/>
        </p:nvCxnSpPr>
        <p:spPr>
          <a:xfrm rot="5400000" flipH="1" flipV="1">
            <a:off x="5173663" y="4624388"/>
            <a:ext cx="1473200" cy="457200"/>
          </a:xfrm>
          <a:prstGeom prst="bentConnector3">
            <a:avLst>
              <a:gd name="adj1" fmla="val 87483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none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73" name="TextBox 51"/>
          <p:cNvSpPr txBox="1">
            <a:spLocks noChangeArrowheads="1"/>
          </p:cNvSpPr>
          <p:nvPr/>
        </p:nvSpPr>
        <p:spPr bwMode="auto">
          <a:xfrm>
            <a:off x="6213475" y="1700213"/>
            <a:ext cx="2206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</a:t>
            </a:r>
            <a:endParaRPr lang="ru-RU" altLang="ru-RU" sz="1200" smtClean="0">
              <a:solidFill>
                <a:prstClr val="black"/>
              </a:solidFill>
              <a:latin typeface="Lato Light" pitchFamily="34" charset="0"/>
              <a:ea typeface="Lato Light" pitchFamily="34" charset="0"/>
              <a:cs typeface="Lato Light" pitchFamily="34" charset="0"/>
            </a:endParaRPr>
          </a:p>
        </p:txBody>
      </p:sp>
      <p:sp>
        <p:nvSpPr>
          <p:cNvPr id="15374" name="TextBox 52"/>
          <p:cNvSpPr txBox="1">
            <a:spLocks noChangeArrowheads="1"/>
          </p:cNvSpPr>
          <p:nvPr/>
        </p:nvSpPr>
        <p:spPr bwMode="auto">
          <a:xfrm>
            <a:off x="6218238" y="2205038"/>
            <a:ext cx="260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II</a:t>
            </a:r>
            <a:endParaRPr lang="ru-RU" altLang="ru-RU" sz="1200" smtClean="0">
              <a:solidFill>
                <a:prstClr val="black"/>
              </a:solidFill>
              <a:latin typeface="Lato Light" pitchFamily="34" charset="0"/>
              <a:ea typeface="Lato Light" pitchFamily="34" charset="0"/>
              <a:cs typeface="Lato Light" pitchFamily="34" charset="0"/>
            </a:endParaRPr>
          </a:p>
        </p:txBody>
      </p:sp>
      <p:sp>
        <p:nvSpPr>
          <p:cNvPr id="15375" name="TextBox 53"/>
          <p:cNvSpPr txBox="1">
            <a:spLocks noChangeArrowheads="1"/>
          </p:cNvSpPr>
          <p:nvPr/>
        </p:nvSpPr>
        <p:spPr bwMode="auto">
          <a:xfrm>
            <a:off x="6216650" y="2636838"/>
            <a:ext cx="3000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III</a:t>
            </a:r>
            <a:endParaRPr lang="ru-RU" altLang="ru-RU" sz="1200" smtClean="0">
              <a:solidFill>
                <a:prstClr val="black"/>
              </a:solidFill>
              <a:latin typeface="Lato Light" pitchFamily="34" charset="0"/>
              <a:ea typeface="Lato Light" pitchFamily="34" charset="0"/>
              <a:cs typeface="Lato Light" pitchFamily="34" charset="0"/>
            </a:endParaRPr>
          </a:p>
        </p:txBody>
      </p:sp>
      <p:sp>
        <p:nvSpPr>
          <p:cNvPr id="15376" name="TextBox 54"/>
          <p:cNvSpPr txBox="1">
            <a:spLocks noChangeArrowheads="1"/>
          </p:cNvSpPr>
          <p:nvPr/>
        </p:nvSpPr>
        <p:spPr bwMode="auto">
          <a:xfrm>
            <a:off x="6226175" y="3435350"/>
            <a:ext cx="322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IV</a:t>
            </a:r>
            <a:endParaRPr lang="ru-RU" altLang="ru-RU" sz="1200" smtClean="0">
              <a:solidFill>
                <a:prstClr val="black"/>
              </a:solidFill>
              <a:latin typeface="Lato Light" pitchFamily="34" charset="0"/>
              <a:ea typeface="Lato Light" pitchFamily="34" charset="0"/>
              <a:cs typeface="Lato Light" pitchFamily="34" charset="0"/>
            </a:endParaRPr>
          </a:p>
        </p:txBody>
      </p:sp>
      <p:sp>
        <p:nvSpPr>
          <p:cNvPr id="15377" name="TextBox 55"/>
          <p:cNvSpPr txBox="1">
            <a:spLocks noChangeArrowheads="1"/>
          </p:cNvSpPr>
          <p:nvPr/>
        </p:nvSpPr>
        <p:spPr bwMode="auto">
          <a:xfrm>
            <a:off x="6226175" y="3976688"/>
            <a:ext cx="1084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Бесхозяйные</a:t>
            </a:r>
          </a:p>
        </p:txBody>
      </p:sp>
      <p:sp>
        <p:nvSpPr>
          <p:cNvPr id="15378" name="TextBox 56"/>
          <p:cNvSpPr txBox="1">
            <a:spLocks noChangeArrowheads="1"/>
          </p:cNvSpPr>
          <p:nvPr/>
        </p:nvSpPr>
        <p:spPr bwMode="auto">
          <a:xfrm>
            <a:off x="5499100" y="2060575"/>
            <a:ext cx="379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29</a:t>
            </a:r>
          </a:p>
        </p:txBody>
      </p:sp>
      <p:sp>
        <p:nvSpPr>
          <p:cNvPr id="15379" name="TextBox 57"/>
          <p:cNvSpPr txBox="1">
            <a:spLocks noChangeArrowheads="1"/>
          </p:cNvSpPr>
          <p:nvPr/>
        </p:nvSpPr>
        <p:spPr bwMode="auto">
          <a:xfrm>
            <a:off x="5499100" y="2492375"/>
            <a:ext cx="4778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217</a:t>
            </a:r>
          </a:p>
        </p:txBody>
      </p:sp>
      <p:sp>
        <p:nvSpPr>
          <p:cNvPr id="15380" name="TextBox 58"/>
          <p:cNvSpPr txBox="1">
            <a:spLocks noChangeArrowheads="1"/>
          </p:cNvSpPr>
          <p:nvPr/>
        </p:nvSpPr>
        <p:spPr bwMode="auto">
          <a:xfrm>
            <a:off x="5468938" y="3275013"/>
            <a:ext cx="4778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439</a:t>
            </a:r>
          </a:p>
        </p:txBody>
      </p:sp>
      <p:sp>
        <p:nvSpPr>
          <p:cNvPr id="15381" name="TextBox 59"/>
          <p:cNvSpPr txBox="1">
            <a:spLocks noChangeArrowheads="1"/>
          </p:cNvSpPr>
          <p:nvPr/>
        </p:nvSpPr>
        <p:spPr bwMode="auto">
          <a:xfrm>
            <a:off x="5551488" y="4003675"/>
            <a:ext cx="3794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34</a:t>
            </a:r>
          </a:p>
        </p:txBody>
      </p:sp>
      <p:pic>
        <p:nvPicPr>
          <p:cNvPr id="15382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965825"/>
            <a:ext cx="14033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Box 62"/>
          <p:cNvSpPr txBox="1">
            <a:spLocks noChangeArrowheads="1"/>
          </p:cNvSpPr>
          <p:nvPr/>
        </p:nvSpPr>
        <p:spPr bwMode="auto">
          <a:xfrm>
            <a:off x="8070850" y="5949950"/>
            <a:ext cx="1289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Всего ГТС:  727</a:t>
            </a:r>
            <a:endParaRPr lang="ru-RU" altLang="ru-RU" sz="1200" b="1" smtClean="0">
              <a:solidFill>
                <a:prstClr val="white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aphicFrame>
        <p:nvGraphicFramePr>
          <p:cNvPr id="15384" name="Объект 3"/>
          <p:cNvGraphicFramePr>
            <a:graphicFrameLocks/>
          </p:cNvGraphicFramePr>
          <p:nvPr/>
        </p:nvGraphicFramePr>
        <p:xfrm>
          <a:off x="-1182688" y="1436688"/>
          <a:ext cx="6186488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r:id="rId8" imgW="6187976" imgH="4176122" progId="Excel.Chart.8">
                  <p:embed/>
                </p:oleObj>
              </mc:Choice>
              <mc:Fallback>
                <p:oleObj r:id="rId8" imgW="6187976" imgH="417612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2688" y="1436688"/>
                        <a:ext cx="6186488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C3FF0-7945-440C-8273-681A968A1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83525" cy="960438"/>
          </a:xfrm>
        </p:spPr>
        <p:txBody>
          <a:bodyPr/>
          <a:lstStyle/>
          <a:p>
            <a:pPr algn="l"/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НАДЗОР ЗА ГТС</a:t>
            </a:r>
            <a:endParaRPr lang="ru-RU" altLang="ru-RU" sz="1600" smtClean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638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93"/>
          <p:cNvSpPr txBox="1">
            <a:spLocks noChangeArrowheads="1"/>
          </p:cNvSpPr>
          <p:nvPr/>
        </p:nvSpPr>
        <p:spPr bwMode="auto">
          <a:xfrm>
            <a:off x="569913" y="1851025"/>
            <a:ext cx="1517650" cy="27622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12 мес  2022 года</a:t>
            </a:r>
            <a:endParaRPr lang="ru-RU" altLang="ru-RU" sz="1200" b="1" smtClean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6390" name="TextBox 95"/>
          <p:cNvSpPr txBox="1">
            <a:spLocks noChangeArrowheads="1"/>
          </p:cNvSpPr>
          <p:nvPr/>
        </p:nvSpPr>
        <p:spPr bwMode="auto">
          <a:xfrm>
            <a:off x="569913" y="2176463"/>
            <a:ext cx="1517650" cy="276225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12 мес  2023 года</a:t>
            </a:r>
            <a:endParaRPr lang="ru-RU" altLang="ru-RU" sz="1200" b="1" smtClean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639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4789488"/>
            <a:ext cx="395287" cy="793750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4789488"/>
            <a:ext cx="396875" cy="798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41"/>
          <p:cNvSpPr txBox="1">
            <a:spLocks noChangeArrowheads="1"/>
          </p:cNvSpPr>
          <p:nvPr/>
        </p:nvSpPr>
        <p:spPr bwMode="auto">
          <a:xfrm>
            <a:off x="622300" y="5665788"/>
            <a:ext cx="105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Количество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проверок</a:t>
            </a:r>
          </a:p>
        </p:txBody>
      </p:sp>
      <p:pic>
        <p:nvPicPr>
          <p:cNvPr id="16394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510088"/>
            <a:ext cx="3968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4984750"/>
            <a:ext cx="39528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Box 44"/>
          <p:cNvSpPr txBox="1">
            <a:spLocks noChangeArrowheads="1"/>
          </p:cNvSpPr>
          <p:nvPr/>
        </p:nvSpPr>
        <p:spPr bwMode="auto">
          <a:xfrm>
            <a:off x="2551113" y="5675313"/>
            <a:ext cx="105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Количество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нарушений</a:t>
            </a:r>
          </a:p>
        </p:txBody>
      </p:sp>
      <p:pic>
        <p:nvPicPr>
          <p:cNvPr id="16397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197475"/>
            <a:ext cx="395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5057775"/>
            <a:ext cx="3952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Box 48"/>
          <p:cNvSpPr txBox="1">
            <a:spLocks noChangeArrowheads="1"/>
          </p:cNvSpPr>
          <p:nvPr/>
        </p:nvSpPr>
        <p:spPr bwMode="auto">
          <a:xfrm>
            <a:off x="4456113" y="5648325"/>
            <a:ext cx="105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Количество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штрафов</a:t>
            </a:r>
          </a:p>
        </p:txBody>
      </p:sp>
      <p:sp>
        <p:nvSpPr>
          <p:cNvPr id="16400" name="TextBox 51"/>
          <p:cNvSpPr txBox="1">
            <a:spLocks noChangeArrowheads="1"/>
          </p:cNvSpPr>
          <p:nvPr/>
        </p:nvSpPr>
        <p:spPr bwMode="auto">
          <a:xfrm>
            <a:off x="6007100" y="56515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Сумма наложенных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штрафов  т. руб.</a:t>
            </a:r>
          </a:p>
        </p:txBody>
      </p:sp>
      <p:sp>
        <p:nvSpPr>
          <p:cNvPr id="16401" name="TextBox 61"/>
          <p:cNvSpPr txBox="1">
            <a:spLocks noChangeArrowheads="1"/>
          </p:cNvSpPr>
          <p:nvPr/>
        </p:nvSpPr>
        <p:spPr bwMode="auto">
          <a:xfrm>
            <a:off x="881063" y="4432300"/>
            <a:ext cx="6381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  34</a:t>
            </a:r>
          </a:p>
        </p:txBody>
      </p:sp>
      <p:sp>
        <p:nvSpPr>
          <p:cNvPr id="16402" name="TextBox 74"/>
          <p:cNvSpPr txBox="1">
            <a:spLocks noChangeArrowheads="1"/>
          </p:cNvSpPr>
          <p:nvPr/>
        </p:nvSpPr>
        <p:spPr bwMode="auto">
          <a:xfrm>
            <a:off x="3302000" y="4210050"/>
            <a:ext cx="506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313</a:t>
            </a:r>
          </a:p>
        </p:txBody>
      </p:sp>
      <p:sp>
        <p:nvSpPr>
          <p:cNvPr id="16403" name="TextBox 90"/>
          <p:cNvSpPr txBox="1">
            <a:spLocks noChangeArrowheads="1"/>
          </p:cNvSpPr>
          <p:nvPr/>
        </p:nvSpPr>
        <p:spPr bwMode="auto">
          <a:xfrm>
            <a:off x="5230813" y="4900613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14</a:t>
            </a:r>
          </a:p>
        </p:txBody>
      </p:sp>
      <p:pic>
        <p:nvPicPr>
          <p:cNvPr id="16404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27463"/>
            <a:ext cx="3952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4913313"/>
            <a:ext cx="3968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Прямоугольник 115"/>
          <p:cNvSpPr>
            <a:spLocks noChangeArrowheads="1"/>
          </p:cNvSpPr>
          <p:nvPr/>
        </p:nvSpPr>
        <p:spPr bwMode="auto">
          <a:xfrm>
            <a:off x="1454150" y="4432300"/>
            <a:ext cx="4000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34</a:t>
            </a:r>
          </a:p>
        </p:txBody>
      </p:sp>
      <p:sp>
        <p:nvSpPr>
          <p:cNvPr id="16407" name="TextBox 69"/>
          <p:cNvSpPr txBox="1">
            <a:spLocks noChangeArrowheads="1"/>
          </p:cNvSpPr>
          <p:nvPr/>
        </p:nvSpPr>
        <p:spPr bwMode="auto">
          <a:xfrm>
            <a:off x="5030788" y="405288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</p:txBody>
      </p:sp>
      <p:sp>
        <p:nvSpPr>
          <p:cNvPr id="16408" name="TextBox 61"/>
          <p:cNvSpPr txBox="1">
            <a:spLocks noChangeArrowheads="1"/>
          </p:cNvSpPr>
          <p:nvPr/>
        </p:nvSpPr>
        <p:spPr bwMode="auto">
          <a:xfrm>
            <a:off x="6288088" y="2147888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43675" y="3559175"/>
            <a:ext cx="646113" cy="30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0068AB"/>
                </a:solidFill>
                <a:latin typeface="a_PlakatTitul" panose="020B0802030202020200" pitchFamily="34" charset="-52"/>
                <a:cs typeface="Arial" charset="0"/>
              </a:rPr>
              <a:t>1 084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64375" y="4629150"/>
            <a:ext cx="496888" cy="30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0068AB"/>
                </a:solidFill>
                <a:latin typeface="a_PlakatTitul" panose="020B0802030202020200" pitchFamily="34" charset="-52"/>
                <a:cs typeface="Arial" charset="0"/>
              </a:rPr>
              <a:t>311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8CF4E-3785-46E6-A9AF-508325E86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12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38" y="5057775"/>
            <a:ext cx="395287" cy="52387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4710113"/>
            <a:ext cx="395287" cy="87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4" name="TextBox 41"/>
          <p:cNvSpPr txBox="1">
            <a:spLocks noChangeArrowheads="1"/>
          </p:cNvSpPr>
          <p:nvPr/>
        </p:nvSpPr>
        <p:spPr bwMode="auto">
          <a:xfrm>
            <a:off x="7969250" y="5664200"/>
            <a:ext cx="149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Сумма взысканных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штрафов  т. руб.</a:t>
            </a:r>
          </a:p>
        </p:txBody>
      </p:sp>
      <p:sp>
        <p:nvSpPr>
          <p:cNvPr id="16415" name="TextBox 61"/>
          <p:cNvSpPr txBox="1">
            <a:spLocks noChangeArrowheads="1"/>
          </p:cNvSpPr>
          <p:nvPr/>
        </p:nvSpPr>
        <p:spPr bwMode="auto">
          <a:xfrm>
            <a:off x="8482013" y="4433888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348</a:t>
            </a:r>
          </a:p>
        </p:txBody>
      </p:sp>
      <p:sp>
        <p:nvSpPr>
          <p:cNvPr id="16416" name="Прямоугольник 115"/>
          <p:cNvSpPr>
            <a:spLocks noChangeArrowheads="1"/>
          </p:cNvSpPr>
          <p:nvPr/>
        </p:nvSpPr>
        <p:spPr bwMode="auto">
          <a:xfrm>
            <a:off x="8959850" y="4768850"/>
            <a:ext cx="508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260</a:t>
            </a:r>
          </a:p>
        </p:txBody>
      </p:sp>
      <p:sp>
        <p:nvSpPr>
          <p:cNvPr id="16417" name="TextBox 69"/>
          <p:cNvSpPr txBox="1">
            <a:spLocks noChangeArrowheads="1"/>
          </p:cNvSpPr>
          <p:nvPr/>
        </p:nvSpPr>
        <p:spPr bwMode="auto">
          <a:xfrm>
            <a:off x="8143875" y="14684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</p:txBody>
      </p:sp>
      <p:sp>
        <p:nvSpPr>
          <p:cNvPr id="16418" name="TextBox 61"/>
          <p:cNvSpPr txBox="1">
            <a:spLocks noChangeArrowheads="1"/>
          </p:cNvSpPr>
          <p:nvPr/>
        </p:nvSpPr>
        <p:spPr bwMode="auto">
          <a:xfrm>
            <a:off x="479425" y="2982913"/>
            <a:ext cx="63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109</a:t>
            </a:r>
          </a:p>
        </p:txBody>
      </p:sp>
      <p:sp>
        <p:nvSpPr>
          <p:cNvPr id="16419" name="TextBox 93"/>
          <p:cNvSpPr txBox="1">
            <a:spLocks noChangeArrowheads="1"/>
          </p:cNvSpPr>
          <p:nvPr/>
        </p:nvSpPr>
        <p:spPr bwMode="auto">
          <a:xfrm>
            <a:off x="569913" y="1520825"/>
            <a:ext cx="1517650" cy="276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12 мес  2021 года</a:t>
            </a:r>
            <a:endParaRPr lang="ru-RU" altLang="ru-RU" sz="1200" b="1" smtClean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775" y="3303588"/>
            <a:ext cx="395288" cy="2292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40688" y="3444875"/>
            <a:ext cx="395287" cy="21415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137275" y="2327275"/>
            <a:ext cx="395288" cy="32670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54500" y="3303588"/>
            <a:ext cx="395288" cy="23002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90775" y="3005138"/>
            <a:ext cx="395288" cy="25892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425" name="TextBox 90"/>
          <p:cNvSpPr txBox="1">
            <a:spLocks noChangeArrowheads="1"/>
          </p:cNvSpPr>
          <p:nvPr/>
        </p:nvSpPr>
        <p:spPr bwMode="auto">
          <a:xfrm>
            <a:off x="4241800" y="2986088"/>
            <a:ext cx="52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91</a:t>
            </a:r>
          </a:p>
        </p:txBody>
      </p:sp>
      <p:sp>
        <p:nvSpPr>
          <p:cNvPr id="16426" name="TextBox 90"/>
          <p:cNvSpPr txBox="1">
            <a:spLocks noChangeArrowheads="1"/>
          </p:cNvSpPr>
          <p:nvPr/>
        </p:nvSpPr>
        <p:spPr bwMode="auto">
          <a:xfrm>
            <a:off x="4752975" y="4759325"/>
            <a:ext cx="52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17</a:t>
            </a:r>
          </a:p>
        </p:txBody>
      </p:sp>
      <p:sp>
        <p:nvSpPr>
          <p:cNvPr id="16427" name="TextBox 90"/>
          <p:cNvSpPr txBox="1">
            <a:spLocks noChangeArrowheads="1"/>
          </p:cNvSpPr>
          <p:nvPr/>
        </p:nvSpPr>
        <p:spPr bwMode="auto">
          <a:xfrm>
            <a:off x="6022975" y="2051050"/>
            <a:ext cx="992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2 548</a:t>
            </a:r>
          </a:p>
        </p:txBody>
      </p:sp>
      <p:sp>
        <p:nvSpPr>
          <p:cNvPr id="16428" name="TextBox 90"/>
          <p:cNvSpPr txBox="1">
            <a:spLocks noChangeArrowheads="1"/>
          </p:cNvSpPr>
          <p:nvPr/>
        </p:nvSpPr>
        <p:spPr bwMode="auto">
          <a:xfrm>
            <a:off x="7891463" y="3136900"/>
            <a:ext cx="825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1 219</a:t>
            </a:r>
          </a:p>
        </p:txBody>
      </p:sp>
      <p:sp>
        <p:nvSpPr>
          <p:cNvPr id="16429" name="TextBox 90"/>
          <p:cNvSpPr txBox="1">
            <a:spLocks noChangeArrowheads="1"/>
          </p:cNvSpPr>
          <p:nvPr/>
        </p:nvSpPr>
        <p:spPr bwMode="auto">
          <a:xfrm>
            <a:off x="2357438" y="2697163"/>
            <a:ext cx="898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707</a:t>
            </a:r>
          </a:p>
        </p:txBody>
      </p:sp>
      <p:sp>
        <p:nvSpPr>
          <p:cNvPr id="16430" name="TextBox 90"/>
          <p:cNvSpPr txBox="1">
            <a:spLocks noChangeArrowheads="1"/>
          </p:cNvSpPr>
          <p:nvPr/>
        </p:nvSpPr>
        <p:spPr bwMode="auto">
          <a:xfrm>
            <a:off x="2857500" y="4697413"/>
            <a:ext cx="763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187</a:t>
            </a:r>
          </a:p>
        </p:txBody>
      </p:sp>
    </p:spTree>
    <p:extLst>
      <p:ext uri="{BB962C8B-B14F-4D97-AF65-F5344CB8AC3E}">
        <p14:creationId xmlns:p14="http://schemas.microsoft.com/office/powerpoint/2010/main" val="13325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4"/>
          <p:cNvGrpSpPr>
            <a:grpSpLocks/>
          </p:cNvGrpSpPr>
          <p:nvPr/>
        </p:nvGrpSpPr>
        <p:grpSpPr bwMode="auto">
          <a:xfrm>
            <a:off x="0" y="366713"/>
            <a:ext cx="9906000" cy="958850"/>
            <a:chOff x="2" y="366190"/>
            <a:chExt cx="9144000" cy="959880"/>
          </a:xfrm>
        </p:grpSpPr>
        <p:pic>
          <p:nvPicPr>
            <p:cNvPr id="17445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6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566025" cy="960438"/>
          </a:xfrm>
        </p:spPr>
        <p:txBody>
          <a:bodyPr/>
          <a:lstStyle/>
          <a:p>
            <a:pPr algn="l"/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ГОСУДАРСТВЕННЫЕ УСЛУГИ ПО ГТС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073150" y="2205038"/>
          <a:ext cx="7527925" cy="2198688"/>
        </p:xfrm>
        <a:graphic>
          <a:graphicData uri="http://schemas.openxmlformats.org/drawingml/2006/table">
            <a:tbl>
              <a:tblPr/>
              <a:tblGrid>
                <a:gridCol w="598488"/>
                <a:gridCol w="3630612"/>
                <a:gridCol w="1100138"/>
                <a:gridCol w="1098550"/>
                <a:gridCol w="1100137"/>
              </a:tblGrid>
              <a:tr h="684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N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п\п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Показатели надзорной деятельности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месяцев 2021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месяцев 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месяцев 2023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Рассмотрено деклараций безопасности ГТС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47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35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75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Выдано разрешений на эксплуатацию ГТС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36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33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56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Рассмотрено правил эксплуатации ГТС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73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61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84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0F4EB-8218-4C9F-81B1-B045172793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39075" cy="960438"/>
          </a:xfrm>
        </p:spPr>
        <p:txBody>
          <a:bodyPr>
            <a:normAutofit/>
          </a:bodyPr>
          <a:lstStyle/>
          <a:p>
            <a:pPr algn="l"/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УСТРАНЕНИЕ БЕСХОЗЯЙНОСТИ ГТС</a:t>
            </a:r>
            <a:br>
              <a:rPr lang="ru-RU" altLang="ru-RU" sz="16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КОЛИЧЕСТВО БЕСХОЗЯЙНЫХ ГТС ПО СЕВЕРО-ЗАПАДНОМУ УПРАВЛЕНИЮ</a:t>
            </a:r>
          </a:p>
        </p:txBody>
      </p:sp>
      <p:pic>
        <p:nvPicPr>
          <p:cNvPr id="1843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7" name="Диаграмма 3"/>
          <p:cNvGraphicFramePr>
            <a:graphicFrameLocks/>
          </p:cNvGraphicFramePr>
          <p:nvPr/>
        </p:nvGraphicFramePr>
        <p:xfrm>
          <a:off x="744538" y="1423988"/>
          <a:ext cx="8218487" cy="460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Диаграмма" r:id="rId6" imgW="8086649" imgH="4533761" progId="Excel.Chart.8">
                  <p:embed/>
                </p:oleObj>
              </mc:Choice>
              <mc:Fallback>
                <p:oleObj name="Диаграмма" r:id="rId6" imgW="8086649" imgH="453376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1423988"/>
                        <a:ext cx="8218487" cy="460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02077-279F-47FA-B009-5FDBDF2C7D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107"/>
          <p:cNvSpPr txBox="1">
            <a:spLocks noChangeArrowheads="1"/>
          </p:cNvSpPr>
          <p:nvPr/>
        </p:nvSpPr>
        <p:spPr bwMode="auto">
          <a:xfrm>
            <a:off x="709613" y="5992813"/>
            <a:ext cx="6021387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  <a:cs typeface="Arial" charset="0"/>
              </a:rPr>
              <a:t>* -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Из них 21 бесхозяйный объект на территории Калининградской области  </a:t>
            </a: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     ( в т.ч. 13 поставлено на учёт в 2019 году). </a:t>
            </a:r>
          </a:p>
        </p:txBody>
      </p:sp>
      <p:sp>
        <p:nvSpPr>
          <p:cNvPr id="9" name="TextBox 107"/>
          <p:cNvSpPr txBox="1">
            <a:spLocks noChangeArrowheads="1"/>
          </p:cNvSpPr>
          <p:nvPr/>
        </p:nvSpPr>
        <p:spPr bwMode="auto">
          <a:xfrm>
            <a:off x="3756025" y="3082925"/>
            <a:ext cx="203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cs typeface="Lato Black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691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83525" cy="960438"/>
          </a:xfrm>
        </p:spPr>
        <p:txBody>
          <a:bodyPr/>
          <a:lstStyle/>
          <a:p>
            <a:pPr algn="l"/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ПОКАЗАТЕЛИ ДЕЯТЕЛЬНОСТИ ПРИ ОСУЩЕСТВЛЕНИИ ФЕДЕРАЛЬНОГО ГОСУДАРСТВЕННОГО СТРОИТЕЛЬНОГО НАДЗОРА</a:t>
            </a:r>
          </a:p>
        </p:txBody>
      </p:sp>
      <p:pic>
        <p:nvPicPr>
          <p:cNvPr id="205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93"/>
          <p:cNvSpPr txBox="1">
            <a:spLocks noChangeArrowheads="1"/>
          </p:cNvSpPr>
          <p:nvPr/>
        </p:nvSpPr>
        <p:spPr bwMode="auto">
          <a:xfrm>
            <a:off x="569913" y="1851025"/>
            <a:ext cx="1517650" cy="27622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12 мес  2022 года</a:t>
            </a:r>
            <a:endParaRPr lang="ru-RU" altLang="ru-RU" sz="1200" b="1" smtClean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054" name="TextBox 95"/>
          <p:cNvSpPr txBox="1">
            <a:spLocks noChangeArrowheads="1"/>
          </p:cNvSpPr>
          <p:nvPr/>
        </p:nvSpPr>
        <p:spPr bwMode="auto">
          <a:xfrm>
            <a:off x="569913" y="2176463"/>
            <a:ext cx="1517650" cy="276225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12 мес  2023 года</a:t>
            </a:r>
            <a:endParaRPr lang="ru-RU" altLang="ru-RU" sz="1200" b="1" smtClean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2055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3981450"/>
            <a:ext cx="395287" cy="1601788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4343400"/>
            <a:ext cx="396875" cy="124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41"/>
          <p:cNvSpPr txBox="1">
            <a:spLocks noChangeArrowheads="1"/>
          </p:cNvSpPr>
          <p:nvPr/>
        </p:nvSpPr>
        <p:spPr bwMode="auto">
          <a:xfrm>
            <a:off x="622300" y="5665788"/>
            <a:ext cx="105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Количество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проверок</a:t>
            </a:r>
          </a:p>
        </p:txBody>
      </p:sp>
      <p:pic>
        <p:nvPicPr>
          <p:cNvPr id="2058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206875"/>
            <a:ext cx="3968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4371975"/>
            <a:ext cx="395287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44"/>
          <p:cNvSpPr txBox="1">
            <a:spLocks noChangeArrowheads="1"/>
          </p:cNvSpPr>
          <p:nvPr/>
        </p:nvSpPr>
        <p:spPr bwMode="auto">
          <a:xfrm>
            <a:off x="2551113" y="5675313"/>
            <a:ext cx="105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Количество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нарушений</a:t>
            </a:r>
          </a:p>
        </p:txBody>
      </p:sp>
      <p:pic>
        <p:nvPicPr>
          <p:cNvPr id="206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037138"/>
            <a:ext cx="3952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781550"/>
            <a:ext cx="3952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TextBox 48"/>
          <p:cNvSpPr txBox="1">
            <a:spLocks noChangeArrowheads="1"/>
          </p:cNvSpPr>
          <p:nvPr/>
        </p:nvSpPr>
        <p:spPr bwMode="auto">
          <a:xfrm>
            <a:off x="4456113" y="5648325"/>
            <a:ext cx="105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Количество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штрафов</a:t>
            </a:r>
          </a:p>
        </p:txBody>
      </p:sp>
      <p:sp>
        <p:nvSpPr>
          <p:cNvPr id="2064" name="TextBox 51"/>
          <p:cNvSpPr txBox="1">
            <a:spLocks noChangeArrowheads="1"/>
          </p:cNvSpPr>
          <p:nvPr/>
        </p:nvSpPr>
        <p:spPr bwMode="auto">
          <a:xfrm>
            <a:off x="6007100" y="56515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Сумма наложенных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штрафов  т. руб.</a:t>
            </a:r>
          </a:p>
        </p:txBody>
      </p:sp>
      <p:sp>
        <p:nvSpPr>
          <p:cNvPr id="2065" name="TextBox 61"/>
          <p:cNvSpPr txBox="1">
            <a:spLocks noChangeArrowheads="1"/>
          </p:cNvSpPr>
          <p:nvPr/>
        </p:nvSpPr>
        <p:spPr bwMode="auto">
          <a:xfrm>
            <a:off x="879475" y="4059238"/>
            <a:ext cx="63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 556</a:t>
            </a:r>
          </a:p>
        </p:txBody>
      </p:sp>
      <p:sp>
        <p:nvSpPr>
          <p:cNvPr id="2066" name="TextBox 74"/>
          <p:cNvSpPr txBox="1">
            <a:spLocks noChangeArrowheads="1"/>
          </p:cNvSpPr>
          <p:nvPr/>
        </p:nvSpPr>
        <p:spPr bwMode="auto">
          <a:xfrm>
            <a:off x="3268663" y="3916363"/>
            <a:ext cx="66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4 </a:t>
            </a: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988</a:t>
            </a:r>
          </a:p>
        </p:txBody>
      </p:sp>
      <p:sp>
        <p:nvSpPr>
          <p:cNvPr id="2067" name="TextBox 90"/>
          <p:cNvSpPr txBox="1">
            <a:spLocks noChangeArrowheads="1"/>
          </p:cNvSpPr>
          <p:nvPr/>
        </p:nvSpPr>
        <p:spPr bwMode="auto">
          <a:xfrm>
            <a:off x="5189538" y="4760913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</a:t>
            </a: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82</a:t>
            </a:r>
          </a:p>
        </p:txBody>
      </p:sp>
      <p:pic>
        <p:nvPicPr>
          <p:cNvPr id="2068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97200"/>
            <a:ext cx="395288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2584450"/>
            <a:ext cx="3968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Прямоугольник 115"/>
          <p:cNvSpPr>
            <a:spLocks noChangeArrowheads="1"/>
          </p:cNvSpPr>
          <p:nvPr/>
        </p:nvSpPr>
        <p:spPr bwMode="auto">
          <a:xfrm>
            <a:off x="1419225" y="3673475"/>
            <a:ext cx="506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689</a:t>
            </a:r>
          </a:p>
        </p:txBody>
      </p:sp>
      <p:sp>
        <p:nvSpPr>
          <p:cNvPr id="2071" name="TextBox 69"/>
          <p:cNvSpPr txBox="1">
            <a:spLocks noChangeArrowheads="1"/>
          </p:cNvSpPr>
          <p:nvPr/>
        </p:nvSpPr>
        <p:spPr bwMode="auto">
          <a:xfrm>
            <a:off x="5030788" y="405288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</p:txBody>
      </p:sp>
      <p:sp>
        <p:nvSpPr>
          <p:cNvPr id="2072" name="TextBox 61"/>
          <p:cNvSpPr txBox="1">
            <a:spLocks noChangeArrowheads="1"/>
          </p:cNvSpPr>
          <p:nvPr/>
        </p:nvSpPr>
        <p:spPr bwMode="auto">
          <a:xfrm>
            <a:off x="6288088" y="2147888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1600" y="2701925"/>
            <a:ext cx="750888" cy="30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0068AB"/>
                </a:solidFill>
                <a:latin typeface="a_PlakatTitul" panose="020B0802030202020200" pitchFamily="34" charset="-52"/>
                <a:cs typeface="Arial" charset="0"/>
              </a:rPr>
              <a:t>20 680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88175" y="2305050"/>
            <a:ext cx="750888" cy="30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srgbClr val="0068AB"/>
                </a:solidFill>
                <a:latin typeface="a_PlakatTitul" panose="020B0802030202020200" pitchFamily="34" charset="-52"/>
                <a:cs typeface="Arial" charset="0"/>
              </a:rPr>
              <a:t>2</a:t>
            </a:r>
            <a:r>
              <a:rPr lang="ru-RU" sz="1350" dirty="0">
                <a:solidFill>
                  <a:srgbClr val="0068AB"/>
                </a:solidFill>
                <a:latin typeface="a_PlakatTitul" panose="020B0802030202020200" pitchFamily="34" charset="-52"/>
                <a:cs typeface="Arial" charset="0"/>
              </a:rPr>
              <a:t>2 </a:t>
            </a:r>
            <a:r>
              <a:rPr lang="en-US" sz="1350" dirty="0">
                <a:solidFill>
                  <a:srgbClr val="0068AB"/>
                </a:solidFill>
                <a:latin typeface="a_PlakatTitul" panose="020B0802030202020200" pitchFamily="34" charset="-52"/>
                <a:cs typeface="Arial" charset="0"/>
              </a:rPr>
              <a:t>8</a:t>
            </a:r>
            <a:r>
              <a:rPr lang="ru-RU" sz="1350" dirty="0">
                <a:solidFill>
                  <a:srgbClr val="0068AB"/>
                </a:solidFill>
                <a:latin typeface="a_PlakatTitul" panose="020B0802030202020200" pitchFamily="34" charset="-52"/>
                <a:cs typeface="Arial" charset="0"/>
              </a:rPr>
              <a:t>89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25030-70A2-4919-910B-F044178D72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76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38" y="4089400"/>
            <a:ext cx="395287" cy="1492250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3305175"/>
            <a:ext cx="395287" cy="2281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" name="TextBox 41"/>
          <p:cNvSpPr txBox="1">
            <a:spLocks noChangeArrowheads="1"/>
          </p:cNvSpPr>
          <p:nvPr/>
        </p:nvSpPr>
        <p:spPr bwMode="auto">
          <a:xfrm>
            <a:off x="7969250" y="5664200"/>
            <a:ext cx="149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Сумма взысканных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штрафов  т. руб.</a:t>
            </a:r>
          </a:p>
        </p:txBody>
      </p:sp>
      <p:sp>
        <p:nvSpPr>
          <p:cNvPr id="2079" name="TextBox 61"/>
          <p:cNvSpPr txBox="1">
            <a:spLocks noChangeArrowheads="1"/>
          </p:cNvSpPr>
          <p:nvPr/>
        </p:nvSpPr>
        <p:spPr bwMode="auto">
          <a:xfrm>
            <a:off x="8397875" y="3027363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18 748</a:t>
            </a:r>
          </a:p>
        </p:txBody>
      </p:sp>
      <p:sp>
        <p:nvSpPr>
          <p:cNvPr id="2080" name="Прямоугольник 115"/>
          <p:cNvSpPr>
            <a:spLocks noChangeArrowheads="1"/>
          </p:cNvSpPr>
          <p:nvPr/>
        </p:nvSpPr>
        <p:spPr bwMode="auto">
          <a:xfrm>
            <a:off x="8910638" y="380206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</a:t>
            </a: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</a:t>
            </a:r>
            <a:r>
              <a:rPr lang="en-US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 7</a:t>
            </a: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02</a:t>
            </a:r>
          </a:p>
        </p:txBody>
      </p:sp>
      <p:sp>
        <p:nvSpPr>
          <p:cNvPr id="2081" name="TextBox 69"/>
          <p:cNvSpPr txBox="1">
            <a:spLocks noChangeArrowheads="1"/>
          </p:cNvSpPr>
          <p:nvPr/>
        </p:nvSpPr>
        <p:spPr bwMode="auto">
          <a:xfrm>
            <a:off x="8143875" y="14684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</p:txBody>
      </p:sp>
      <p:sp>
        <p:nvSpPr>
          <p:cNvPr id="2082" name="TextBox 61"/>
          <p:cNvSpPr txBox="1">
            <a:spLocks noChangeArrowheads="1"/>
          </p:cNvSpPr>
          <p:nvPr/>
        </p:nvSpPr>
        <p:spPr bwMode="auto">
          <a:xfrm>
            <a:off x="454025" y="2997200"/>
            <a:ext cx="63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963</a:t>
            </a:r>
          </a:p>
        </p:txBody>
      </p:sp>
      <p:sp>
        <p:nvSpPr>
          <p:cNvPr id="2083" name="TextBox 93"/>
          <p:cNvSpPr txBox="1">
            <a:spLocks noChangeArrowheads="1"/>
          </p:cNvSpPr>
          <p:nvPr/>
        </p:nvSpPr>
        <p:spPr bwMode="auto">
          <a:xfrm>
            <a:off x="569913" y="1520825"/>
            <a:ext cx="1517650" cy="276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12 мес  2021 года</a:t>
            </a:r>
            <a:endParaRPr lang="ru-RU" altLang="ru-RU" sz="1200" b="1" smtClean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775" y="3305175"/>
            <a:ext cx="395288" cy="22907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40688" y="3157538"/>
            <a:ext cx="395287" cy="24288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137275" y="2147888"/>
            <a:ext cx="395288" cy="34464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54500" y="4449763"/>
            <a:ext cx="395288" cy="1154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90775" y="3151188"/>
            <a:ext cx="395288" cy="24431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89" name="TextBox 90"/>
          <p:cNvSpPr txBox="1">
            <a:spLocks noChangeArrowheads="1"/>
          </p:cNvSpPr>
          <p:nvPr/>
        </p:nvSpPr>
        <p:spPr bwMode="auto">
          <a:xfrm>
            <a:off x="4200525" y="4154488"/>
            <a:ext cx="52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</a:t>
            </a: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5</a:t>
            </a:r>
            <a:r>
              <a:rPr lang="en-US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</a:t>
            </a: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</p:txBody>
      </p:sp>
      <p:sp>
        <p:nvSpPr>
          <p:cNvPr id="2090" name="TextBox 90"/>
          <p:cNvSpPr txBox="1">
            <a:spLocks noChangeArrowheads="1"/>
          </p:cNvSpPr>
          <p:nvPr/>
        </p:nvSpPr>
        <p:spPr bwMode="auto">
          <a:xfrm>
            <a:off x="4699000" y="4483100"/>
            <a:ext cx="52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</a:t>
            </a: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01</a:t>
            </a:r>
          </a:p>
        </p:txBody>
      </p:sp>
      <p:sp>
        <p:nvSpPr>
          <p:cNvPr id="2091" name="TextBox 90"/>
          <p:cNvSpPr txBox="1">
            <a:spLocks noChangeArrowheads="1"/>
          </p:cNvSpPr>
          <p:nvPr/>
        </p:nvSpPr>
        <p:spPr bwMode="auto">
          <a:xfrm>
            <a:off x="5918200" y="1831975"/>
            <a:ext cx="992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</a:t>
            </a: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</a:t>
            </a:r>
            <a:r>
              <a:rPr lang="en-US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 </a:t>
            </a: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714</a:t>
            </a:r>
          </a:p>
        </p:txBody>
      </p:sp>
      <p:sp>
        <p:nvSpPr>
          <p:cNvPr id="2092" name="TextBox 90"/>
          <p:cNvSpPr txBox="1">
            <a:spLocks noChangeArrowheads="1"/>
          </p:cNvSpPr>
          <p:nvPr/>
        </p:nvSpPr>
        <p:spPr bwMode="auto">
          <a:xfrm>
            <a:off x="7800975" y="2849563"/>
            <a:ext cx="825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19</a:t>
            </a:r>
            <a:r>
              <a:rPr lang="en-US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 </a:t>
            </a: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979</a:t>
            </a:r>
          </a:p>
        </p:txBody>
      </p:sp>
      <p:sp>
        <p:nvSpPr>
          <p:cNvPr id="2093" name="TextBox 90"/>
          <p:cNvSpPr txBox="1">
            <a:spLocks noChangeArrowheads="1"/>
          </p:cNvSpPr>
          <p:nvPr/>
        </p:nvSpPr>
        <p:spPr bwMode="auto">
          <a:xfrm>
            <a:off x="2239963" y="2819400"/>
            <a:ext cx="898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8 310</a:t>
            </a:r>
          </a:p>
        </p:txBody>
      </p:sp>
      <p:sp>
        <p:nvSpPr>
          <p:cNvPr id="2094" name="TextBox 90"/>
          <p:cNvSpPr txBox="1">
            <a:spLocks noChangeArrowheads="1"/>
          </p:cNvSpPr>
          <p:nvPr/>
        </p:nvSpPr>
        <p:spPr bwMode="auto">
          <a:xfrm>
            <a:off x="2735263" y="4083050"/>
            <a:ext cx="763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4</a:t>
            </a:r>
            <a:r>
              <a:rPr lang="en-US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 </a:t>
            </a: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758</a:t>
            </a:r>
          </a:p>
        </p:txBody>
      </p:sp>
    </p:spTree>
    <p:extLst>
      <p:ext uri="{BB962C8B-B14F-4D97-AF65-F5344CB8AC3E}">
        <p14:creationId xmlns:p14="http://schemas.microsoft.com/office/powerpoint/2010/main" val="27416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625" y="236538"/>
            <a:ext cx="7566025" cy="960437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41550" indent="444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698750" indent="444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55950" indent="444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13150" indent="444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smtClean="0">
                <a:solidFill>
                  <a:prstClr val="white"/>
                </a:solidFill>
                <a:latin typeface="Lato" pitchFamily="34" charset="0"/>
              </a:rPr>
              <a:t>АВАРИЙНОСТЬ И ТРАВМАТИЗМ. ПБ</a:t>
            </a:r>
          </a:p>
        </p:txBody>
      </p:sp>
      <p:pic>
        <p:nvPicPr>
          <p:cNvPr id="717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328613"/>
            <a:ext cx="7334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3" name="Диаграмма 1"/>
          <p:cNvGraphicFramePr>
            <a:graphicFrameLocks/>
          </p:cNvGraphicFramePr>
          <p:nvPr/>
        </p:nvGraphicFramePr>
        <p:xfrm>
          <a:off x="201613" y="1785938"/>
          <a:ext cx="3902075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Диаграмма" r:id="rId5" imgW="3838651" imgH="2838589" progId="Excel.Chart.8">
                  <p:embed/>
                </p:oleObj>
              </mc:Choice>
              <mc:Fallback>
                <p:oleObj name="Диаграмма" r:id="rId5" imgW="3838651" imgH="283858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785938"/>
                        <a:ext cx="3902075" cy="288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Диаграмма 3"/>
          <p:cNvGraphicFramePr>
            <a:graphicFrameLocks/>
          </p:cNvGraphicFramePr>
          <p:nvPr/>
        </p:nvGraphicFramePr>
        <p:xfrm>
          <a:off x="3994150" y="1865313"/>
          <a:ext cx="5753100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Диаграмма" r:id="rId7" imgW="5667210" imgH="2838503" progId="Excel.Chart.8">
                  <p:embed/>
                </p:oleObj>
              </mc:Choice>
              <mc:Fallback>
                <p:oleObj name="Диаграмма" r:id="rId7" imgW="5667210" imgH="283850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1865313"/>
                        <a:ext cx="5753100" cy="288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Прямоугольник 2"/>
          <p:cNvSpPr>
            <a:spLocks noChangeArrowheads="1"/>
          </p:cNvSpPr>
          <p:nvPr/>
        </p:nvSpPr>
        <p:spPr bwMode="auto">
          <a:xfrm>
            <a:off x="6270625" y="1865313"/>
            <a:ext cx="712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Аварии</a:t>
            </a:r>
          </a:p>
        </p:txBody>
      </p:sp>
      <p:sp>
        <p:nvSpPr>
          <p:cNvPr id="7176" name="Прямоугольник 4"/>
          <p:cNvSpPr>
            <a:spLocks noChangeArrowheads="1"/>
          </p:cNvSpPr>
          <p:nvPr/>
        </p:nvSpPr>
        <p:spPr bwMode="auto">
          <a:xfrm>
            <a:off x="195263" y="4699000"/>
            <a:ext cx="95154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За 12 месяцев 2022 года: </a:t>
            </a:r>
            <a:b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</a:b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11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 аварий на ОПО: 3 -объекты газоснабжения. 3 - магистральные трубопроводы. 2 - объекты химнадзора.  2 - подъёмные сооружения. 1 - растительное сырьё.</a:t>
            </a: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12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 смертельных несчастных случаев. 5 на объектах горного надзора. 4 на подъёмных сооружениях. 2 на объектах растительного сырья. 1 на объекте газоснабжения. </a:t>
            </a: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200" smtClean="0">
              <a:solidFill>
                <a:prstClr val="black"/>
              </a:solidFill>
              <a:latin typeface="Lato Light" pitchFamily="34" charset="0"/>
              <a:cs typeface="Arial" charset="0"/>
            </a:endParaRP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За</a:t>
            </a:r>
            <a:r>
              <a:rPr lang="en-US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 </a:t>
            </a: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12 месяцев 2023 года: </a:t>
            </a:r>
            <a:b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</a:br>
            <a:r>
              <a:rPr lang="en-US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7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 аварий на ОПО: 2 – магистальные газопроводы, </a:t>
            </a: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2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 </a:t>
            </a: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-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 газоснабжение, 1- подъёмные сооружения, 1 – горный надзор, 1- металлургический надзор.</a:t>
            </a: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9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смертельных несчастных случаев. 4 на подъёмных сооружениях. 3 на объектах горного надзора. 2 на объекте металлургии.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D0AF4-DDB0-4193-9BB5-D8411C2AEE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625" y="236538"/>
            <a:ext cx="7566025" cy="960437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41550" indent="444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698750" indent="444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55950" indent="444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13150" indent="444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smtClean="0">
                <a:solidFill>
                  <a:prstClr val="white"/>
                </a:solidFill>
                <a:latin typeface="Lato" pitchFamily="34" charset="0"/>
              </a:rPr>
              <a:t>АВАРИЙНОСТЬ И ТРАВМАТИЗМ. ЭНЕРГЕТИКА</a:t>
            </a:r>
          </a:p>
        </p:txBody>
      </p:sp>
      <p:pic>
        <p:nvPicPr>
          <p:cNvPr id="1024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328613"/>
            <a:ext cx="7334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5" name="Диаграмма 1"/>
          <p:cNvGraphicFramePr>
            <a:graphicFrameLocks/>
          </p:cNvGraphicFramePr>
          <p:nvPr/>
        </p:nvGraphicFramePr>
        <p:xfrm>
          <a:off x="382588" y="1978025"/>
          <a:ext cx="4094162" cy="304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Диаграмма" r:id="rId5" imgW="3857549" imgH="2866956" progId="Excel.Chart.8">
                  <p:embed/>
                </p:oleObj>
              </mc:Choice>
              <mc:Fallback>
                <p:oleObj name="Диаграмма" r:id="rId5" imgW="3857549" imgH="286695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978025"/>
                        <a:ext cx="4094162" cy="304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Диаграмма 3"/>
          <p:cNvGraphicFramePr>
            <a:graphicFrameLocks/>
          </p:cNvGraphicFramePr>
          <p:nvPr/>
        </p:nvGraphicFramePr>
        <p:xfrm>
          <a:off x="4624388" y="1892300"/>
          <a:ext cx="5135562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Диаграмма" r:id="rId7" imgW="5057851" imgH="2838589" progId="Excel.Chart.8">
                  <p:embed/>
                </p:oleObj>
              </mc:Choice>
              <mc:Fallback>
                <p:oleObj name="Диаграмма" r:id="rId7" imgW="5057851" imgH="283858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1892300"/>
                        <a:ext cx="5135562" cy="288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Прямоугольник 2"/>
          <p:cNvSpPr>
            <a:spLocks noChangeArrowheads="1"/>
          </p:cNvSpPr>
          <p:nvPr/>
        </p:nvSpPr>
        <p:spPr bwMode="auto">
          <a:xfrm>
            <a:off x="6457950" y="2090738"/>
            <a:ext cx="712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Аварии</a:t>
            </a:r>
          </a:p>
        </p:txBody>
      </p:sp>
      <p:sp>
        <p:nvSpPr>
          <p:cNvPr id="10248" name="Прямоугольник 10"/>
          <p:cNvSpPr>
            <a:spLocks noChangeArrowheads="1"/>
          </p:cNvSpPr>
          <p:nvPr/>
        </p:nvSpPr>
        <p:spPr bwMode="auto">
          <a:xfrm>
            <a:off x="428625" y="5006975"/>
            <a:ext cx="8905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За 12 месяцев 2022 года:</a:t>
            </a: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4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аварии на поднадзорных объектах.</a:t>
            </a:r>
            <a:endParaRPr lang="ru-RU" altLang="ru-RU" sz="1200" b="1" smtClean="0">
              <a:solidFill>
                <a:prstClr val="black"/>
              </a:solidFill>
              <a:latin typeface="Lato Light" pitchFamily="34" charset="0"/>
              <a:cs typeface="Arial" charset="0"/>
            </a:endParaRP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3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смертельных несчастных случая. </a:t>
            </a: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200" smtClean="0">
              <a:solidFill>
                <a:prstClr val="black"/>
              </a:solidFill>
              <a:latin typeface="Lato Light" pitchFamily="34" charset="0"/>
              <a:cs typeface="Arial" charset="0"/>
            </a:endParaRP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За  12 месяцев 2023 года:</a:t>
            </a: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1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авария на поднадзорных объектах. ООО "Группа компаний "УЛК" (Котласс).</a:t>
            </a:r>
            <a:endParaRPr lang="ru-RU" altLang="ru-RU" sz="1200" b="1" smtClean="0">
              <a:solidFill>
                <a:prstClr val="black"/>
              </a:solidFill>
              <a:latin typeface="Lato Light" pitchFamily="34" charset="0"/>
              <a:cs typeface="Arial" charset="0"/>
            </a:endParaRP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2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смертельных несчастных случая: 1. в Санкт-Петербурге на АО «Оборонэнерго». 2 в Мурманске - ПАО "Россети Северо- Запад".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1377D-A82E-42DE-8812-6C9D72C1CD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366713" y="481013"/>
            <a:ext cx="8267700" cy="960437"/>
          </a:xfrm>
        </p:spPr>
        <p:txBody>
          <a:bodyPr/>
          <a:lstStyle/>
          <a:p>
            <a:pPr algn="l" eaLnBrk="1" hangingPunct="1"/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Количество аварий по регионам</a:t>
            </a:r>
            <a:b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</a:br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/>
            </a:r>
            <a:b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</a:br>
            <a:endParaRPr lang="ru-RU" altLang="ru-RU" sz="160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229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D5D28-F245-45B7-8078-2E5B12DFEF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294" name="Диаграмма 4"/>
          <p:cNvGraphicFramePr>
            <a:graphicFrameLocks/>
          </p:cNvGraphicFramePr>
          <p:nvPr/>
        </p:nvGraphicFramePr>
        <p:xfrm>
          <a:off x="211138" y="2305050"/>
          <a:ext cx="9483725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Диаграмма" r:id="rId6" imgW="9239236" imgH="4114800" progId="Excel.Chart.8">
                  <p:embed/>
                </p:oleObj>
              </mc:Choice>
              <mc:Fallback>
                <p:oleObj name="Диаграмма" r:id="rId6" imgW="9239236" imgH="41148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2305050"/>
                        <a:ext cx="9483725" cy="422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Box 15"/>
          <p:cNvSpPr txBox="1">
            <a:spLocks noChangeArrowheads="1"/>
          </p:cNvSpPr>
          <p:nvPr/>
        </p:nvSpPr>
        <p:spPr bwMode="auto">
          <a:xfrm>
            <a:off x="681038" y="1427163"/>
            <a:ext cx="1700212" cy="27622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cs typeface="Arial" charset="0"/>
              </a:rPr>
              <a:t>2021 год     Всего: 9 </a:t>
            </a:r>
            <a:endParaRPr lang="ru-RU" altLang="ru-RU" sz="1200" b="1" smtClean="0">
              <a:solidFill>
                <a:prstClr val="white"/>
              </a:solidFill>
              <a:latin typeface="Lato" pitchFamily="34" charset="0"/>
              <a:cs typeface="Arial" charset="0"/>
            </a:endParaRPr>
          </a:p>
        </p:txBody>
      </p:sp>
      <p:sp>
        <p:nvSpPr>
          <p:cNvPr id="12296" name="TextBox 16"/>
          <p:cNvSpPr txBox="1">
            <a:spLocks noChangeArrowheads="1"/>
          </p:cNvSpPr>
          <p:nvPr/>
        </p:nvSpPr>
        <p:spPr bwMode="auto">
          <a:xfrm>
            <a:off x="677863" y="1797050"/>
            <a:ext cx="1703387" cy="27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cs typeface="Arial" charset="0"/>
              </a:rPr>
              <a:t>2022 год     Всего: 15 </a:t>
            </a:r>
            <a:endParaRPr lang="ru-RU" altLang="ru-RU" sz="1200" b="1" smtClean="0">
              <a:solidFill>
                <a:prstClr val="white"/>
              </a:solidFill>
              <a:latin typeface="Lato" pitchFamily="34" charset="0"/>
              <a:cs typeface="Arial" charset="0"/>
            </a:endParaRPr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674688" y="2166938"/>
            <a:ext cx="1706562" cy="276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277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22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2222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2222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2023 год     Всего: 9 </a:t>
            </a:r>
          </a:p>
        </p:txBody>
      </p:sp>
    </p:spTree>
    <p:extLst>
      <p:ext uri="{BB962C8B-B14F-4D97-AF65-F5344CB8AC3E}">
        <p14:creationId xmlns:p14="http://schemas.microsoft.com/office/powerpoint/2010/main" val="28273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366713" y="481013"/>
            <a:ext cx="8267700" cy="960437"/>
          </a:xfrm>
        </p:spPr>
        <p:txBody>
          <a:bodyPr/>
          <a:lstStyle/>
          <a:p>
            <a:pPr algn="l" eaLnBrk="1" hangingPunct="1"/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Количество несчастных случаев со смертельным исходом по регионам</a:t>
            </a:r>
            <a:b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</a:br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/>
            </a:r>
            <a:b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</a:br>
            <a:endParaRPr lang="ru-RU" altLang="ru-RU" sz="160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331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CA44B-6EDF-4176-9019-7013855335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318" name="Диаграмма 4"/>
          <p:cNvGraphicFramePr>
            <a:graphicFrameLocks/>
          </p:cNvGraphicFramePr>
          <p:nvPr/>
        </p:nvGraphicFramePr>
        <p:xfrm>
          <a:off x="52388" y="2306638"/>
          <a:ext cx="9666287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Диаграмма" r:id="rId6" imgW="9210751" imgH="4057754" progId="Excel.Chart.8">
                  <p:embed/>
                </p:oleObj>
              </mc:Choice>
              <mc:Fallback>
                <p:oleObj name="Диаграмма" r:id="rId6" imgW="9210751" imgH="405775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2306638"/>
                        <a:ext cx="9666287" cy="425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681038" y="1427163"/>
            <a:ext cx="1763712" cy="277812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cs typeface="Arial" charset="0"/>
              </a:rPr>
              <a:t>2021 год     Всего: 15</a:t>
            </a:r>
            <a:endParaRPr lang="ru-RU" altLang="ru-RU" sz="1200" b="1" smtClean="0">
              <a:solidFill>
                <a:prstClr val="white"/>
              </a:solidFill>
              <a:latin typeface="Lato" pitchFamily="34" charset="0"/>
              <a:cs typeface="Arial" charset="0"/>
            </a:endParaRPr>
          </a:p>
        </p:txBody>
      </p:sp>
      <p:sp>
        <p:nvSpPr>
          <p:cNvPr id="13320" name="TextBox 16"/>
          <p:cNvSpPr txBox="1">
            <a:spLocks noChangeArrowheads="1"/>
          </p:cNvSpPr>
          <p:nvPr/>
        </p:nvSpPr>
        <p:spPr bwMode="auto">
          <a:xfrm>
            <a:off x="677863" y="1797050"/>
            <a:ext cx="1766887" cy="27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cs typeface="Arial" charset="0"/>
              </a:rPr>
              <a:t>2022 год     Всего: 15</a:t>
            </a:r>
            <a:endParaRPr lang="ru-RU" altLang="ru-RU" sz="1200" b="1" smtClean="0">
              <a:solidFill>
                <a:prstClr val="white"/>
              </a:solidFill>
              <a:latin typeface="Lato" pitchFamily="34" charset="0"/>
              <a:cs typeface="Arial" charset="0"/>
            </a:endParaRP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669925" y="2166938"/>
            <a:ext cx="1774825" cy="276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277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22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2222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2222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2023 год     Всего: 11  </a:t>
            </a:r>
          </a:p>
        </p:txBody>
      </p:sp>
    </p:spTree>
    <p:extLst>
      <p:ext uri="{BB962C8B-B14F-4D97-AF65-F5344CB8AC3E}">
        <p14:creationId xmlns:p14="http://schemas.microsoft.com/office/powerpoint/2010/main" val="25844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НАПРАВЛЕНИЯ КОНТРОЛЬНО-НАДЗОРНОЙ ДЕЯТЕЛЬНОСТИ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508" y="1628800"/>
            <a:ext cx="9001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в области промышленной безопасности;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строительный надзор;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энергетический надзор;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в области безопасности гидротехнических сооружений;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горный надзор;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за деятельностью саморегулируемых организаций в области энергетического обследования;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лицензионный контроль (надзор) за деятельностью, связанной с обращением взрывчатых материалов промышленного назначения;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лицензионный контроль (надзор) за деятельностью по проведению экспертизы промышленной безопасности;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лицензионный контроль (надзор) за производством маркшейдерских работ.</a:t>
            </a:r>
          </a:p>
        </p:txBody>
      </p:sp>
    </p:spTree>
    <p:extLst>
      <p:ext uri="{BB962C8B-B14F-4D97-AF65-F5344CB8AC3E}">
        <p14:creationId xmlns:p14="http://schemas.microsoft.com/office/powerpoint/2010/main" val="2216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581" y="3501008"/>
            <a:ext cx="7566841" cy="9598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ВНИМАНИЕ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02" y="1550996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СЕВЕРО-ЗАПАДНОЕ УПРАВЛЕНИЕ РОСТЕХНАДЗОРА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pic>
        <p:nvPicPr>
          <p:cNvPr id="8" name="E6E576CD-48AD-4761-8E39-55BD64EBFD47" descr="E6E576CD-48AD-4761-8E39-55BD64EBFD4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96" t="18813" r="42685" b="15586"/>
          <a:stretch/>
        </p:blipFill>
        <p:spPr bwMode="auto">
          <a:xfrm>
            <a:off x="-3039888" y="1466892"/>
            <a:ext cx="12673408" cy="502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508" y="2085894"/>
            <a:ext cx="3407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Управление является территориальным органом межрегионального уровня, осуществляющим функции </a:t>
            </a:r>
            <a:r>
              <a:rPr lang="ru-RU" sz="1600" b="1" dirty="0" err="1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Ростехнадзора</a:t>
            </a:r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на территории: </a:t>
            </a:r>
          </a:p>
          <a:p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Республики Карелия, Архангельской, Вологодской, Калининградской, Ленинградской, Мурманской, Новгородской и Псковской областей, города Санкт-Петербурга, острове Колгуев (Ненецкий автономный округ) и шельфе морей Арктической зоны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0554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 fontScale="90000"/>
          </a:bodyPr>
          <a:lstStyle/>
          <a:p>
            <a:pPr algn="l"/>
            <a:r>
              <a:rPr lang="ru-RU" sz="19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Индикаторы риска нарушения обязательных требований в области промышленной безопасности согласно приказа Ростехнадзора от 23 ноября 2021 г. № 397</a:t>
            </a:r>
            <a:br>
              <a:rPr lang="ru-RU" sz="19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508" y="1628800"/>
            <a:ext cx="9001000" cy="4577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just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ПБ-1: поступление информации о трёх и более инцидентах, произошедших на опасном производственном объекте в течение одного календарного года;</a:t>
            </a:r>
            <a:endParaRPr lang="ru-RU" sz="1400" spc="-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216000" algn="just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ПБ-2: наличие в акте технического расследования причин аварии сведений о причинах аварии, связанных                     с нарушением требований промышленной безопасности на опасном производственном объекте;</a:t>
            </a:r>
            <a:endParaRPr lang="ru-RU" sz="1400" spc="-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216000" algn="just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ПБ-3: отсутствие в реестре лицензий сведений о лицензии на эксплуатацию взрывопожароопасных                               и химически опасных производственных объектов I, II и III классов опасности в течение 4 месяцев с даты регистрации в государственном реестре опасных производственных объектов;</a:t>
            </a:r>
            <a:endParaRPr lang="ru-RU" sz="1400" spc="-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216000" algn="just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ПБ-4: наличие сведений об опасном производственном объекте III, IV класса опасности в государственном реестре опасных производственных объектов по истечении 2 лет с даты внесения сведений в реестр заключений экспертизы промышленной безопасности об экспертизе промышленной безопасности, проведенной в отношении документации на консервацию или ликвидацию такого объекта;</a:t>
            </a:r>
            <a:endParaRPr lang="ru-RU" sz="1400" spc="-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216000" algn="just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ПБ-5: исключение сведений о юридическом лице (индивидуальном предпринимателе), эксплуатирующем опасный производственный объект III, IV класса опасности, из единого государственного реестра юридических 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лиц (единого государственного реестра индивидуальных предпринимателей).</a:t>
            </a:r>
            <a:endParaRPr lang="ru-RU" dirty="0">
              <a:solidFill>
                <a:prstClr val="black"/>
              </a:solidFill>
              <a:latin typeface="Lato Light" panose="020B0604020202020204" charset="0"/>
              <a:cs typeface="La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 fontScale="90000"/>
          </a:bodyPr>
          <a:lstStyle/>
          <a:p>
            <a:pPr algn="l"/>
            <a:r>
              <a:rPr lang="ru-RU" sz="19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Новые индикаторы риска нарушения обязательных требований согласно приказа Ростехнадзора от 23 ноября 2021 г. № 397</a:t>
            </a:r>
            <a:br>
              <a:rPr lang="ru-RU" sz="19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508" y="1628800"/>
            <a:ext cx="9001000" cy="560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216000" algn="just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ПБ-6: отсутствие сведений о заключении экспертизы промышленной безопасности, содержащем срок дальнейшей безопасной эксплуатации технического устройства, применяемого на опасном производственном объекте III или IV класса опасности, или сведений о выводе из эксплуатации такого технического устройства                    по истечении года после установленного срока его эксплуатации;</a:t>
            </a:r>
            <a:endParaRPr lang="ru-RU" sz="1400" spc="-1" dirty="0">
              <a:solidFill>
                <a:prstClr val="black"/>
              </a:solidFill>
              <a:latin typeface="Open Sans"/>
            </a:endParaRPr>
          </a:p>
          <a:p>
            <a:pPr marL="324000" indent="-216000" algn="just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ПБ-7: отсутствие сведений о заключении экспертизы промышленной безопасности, содержащем вывод                               о соответствии здания или сооружения на опасном производственном объекте III или IV класса опасности требованиям промышленной безопасности, либо сведений о выводе из эксплуатации такого здания                                   или сооружения по истечении года с даты внесения в реестр заключений экспертизы промышленной безопасности заключения, содержащего вывод о несоответствии такого здания или сооружения требованиям промышленной безопасности;</a:t>
            </a:r>
            <a:endParaRPr lang="ru-RU" sz="1400" spc="-1" dirty="0">
              <a:solidFill>
                <a:prstClr val="black"/>
              </a:solidFill>
              <a:latin typeface="Open Sans"/>
            </a:endParaRPr>
          </a:p>
          <a:p>
            <a:pPr marL="324000" indent="-216000" algn="just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ПБ-8: факт выдачи экспертом в области промышленной безопасности заведомо ложного заключения экспертизы промышленной безопасности в отношении объекта экспертизы заказчика, при наличии в реестре заключений экспертизы промышленной безопасности сведений о заключении экспертизы промышленной безопасности, содержащем вывод о соответствии объекта экспертизы требованиям промышленной безопасности, выданном указанным экспертом в отношении иных объектов экспертизы этого заказчика в течение двух лет, предшествующих дате привлечения эксперта к административной ответственности.</a:t>
            </a:r>
            <a:endParaRPr lang="ru-RU" sz="1400" spc="-1" dirty="0">
              <a:solidFill>
                <a:prstClr val="black"/>
              </a:solidFill>
              <a:latin typeface="Open Sans"/>
            </a:endParaRPr>
          </a:p>
          <a:p>
            <a:pPr marL="216000" indent="-216000" algn="just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dirty="0">
              <a:solidFill>
                <a:prstClr val="black"/>
              </a:solidFill>
              <a:latin typeface="Lato Light" panose="020B0604020202020204" charset="0"/>
              <a:cs typeface="La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566025" cy="960438"/>
          </a:xfrm>
        </p:spPr>
        <p:txBody>
          <a:bodyPr/>
          <a:lstStyle/>
          <a:p>
            <a:pPr algn="l"/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НАДЗОРНАЯ ДЕЯТЕЛЬНОСТЬ НА ПОДНАДЗОРНЫХ ОБЪЕКТАХ СЕВЕРО-ЗАПАДНОГО УПРАВЛЕНИЯ</a:t>
            </a:r>
          </a:p>
        </p:txBody>
      </p:sp>
      <p:pic>
        <p:nvPicPr>
          <p:cNvPr id="307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6850" y="1641475"/>
          <a:ext cx="9424985" cy="4195764"/>
        </p:xfrm>
        <a:graphic>
          <a:graphicData uri="http://schemas.openxmlformats.org/drawingml/2006/table">
            <a:tbl>
              <a:tblPr/>
              <a:tblGrid>
                <a:gridCol w="1220195"/>
                <a:gridCol w="546986"/>
                <a:gridCol w="546986"/>
                <a:gridCol w="546986"/>
                <a:gridCol w="546986"/>
                <a:gridCol w="546986"/>
                <a:gridCol w="546986"/>
                <a:gridCol w="546986"/>
                <a:gridCol w="546986"/>
                <a:gridCol w="546986"/>
                <a:gridCol w="546986"/>
                <a:gridCol w="546986"/>
                <a:gridCol w="546986"/>
                <a:gridCol w="546986"/>
                <a:gridCol w="546986"/>
                <a:gridCol w="546986"/>
              </a:tblGrid>
              <a:tr h="88375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Объекты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проверки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Промышленная безопасность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Технические регламенты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  (газ)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Энергетическая безопасность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Безопасность гидротехнических сооружений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Строительный надзор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</a:tr>
              <a:tr h="6825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Проведено плановых проверок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*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811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137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96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31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116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41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47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758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Внеплановых 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проверок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*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487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213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46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2 389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755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17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45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963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556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689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758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Допуски и вводы в эксплуатацию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3 764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4 608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5 734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2 177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3 064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3 880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</a:t>
                      </a: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579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4 970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4 659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758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Постоянный государственный надзор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397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346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347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17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21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187" name="TextBox 4"/>
          <p:cNvSpPr txBox="1">
            <a:spLocks noChangeArrowheads="1"/>
          </p:cNvSpPr>
          <p:nvPr/>
        </p:nvSpPr>
        <p:spPr bwMode="auto">
          <a:xfrm>
            <a:off x="388938" y="5922963"/>
            <a:ext cx="90503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Проведение проверок в 2022 г. было прекращено по распоряжению правительства РФ № 336 от 10 марта 2022 года.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195C6-3510-417E-BB2C-BB593F0DA5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39075" cy="960438"/>
          </a:xfrm>
        </p:spPr>
        <p:txBody>
          <a:bodyPr>
            <a:normAutofit/>
          </a:bodyPr>
          <a:lstStyle/>
          <a:p>
            <a:pPr algn="l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ПРИМЕНЕНИЕ ВИДОВ АДМИНИСТРАТИВНЫХ НАКАЗАНИЙ В 2023 ГОДУ</a:t>
            </a:r>
          </a:p>
        </p:txBody>
      </p:sp>
      <p:pic>
        <p:nvPicPr>
          <p:cNvPr id="2048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528888"/>
            <a:ext cx="5461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6" name="Группа 15"/>
          <p:cNvGrpSpPr>
            <a:grpSpLocks/>
          </p:cNvGrpSpPr>
          <p:nvPr/>
        </p:nvGrpSpPr>
        <p:grpSpPr bwMode="auto">
          <a:xfrm>
            <a:off x="631825" y="1941513"/>
            <a:ext cx="661988" cy="674687"/>
            <a:chOff x="1330573" y="2285999"/>
            <a:chExt cx="656147" cy="67494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02954" y="2600446"/>
              <a:ext cx="3241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637405" y="2781491"/>
              <a:ext cx="180951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27093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520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656147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smtClean="0">
                  <a:solidFill>
                    <a:srgbClr val="0068AB"/>
                  </a:solidFill>
                  <a:latin typeface="a_PlakatTitul" pitchFamily="34" charset="-52"/>
                  <a:cs typeface="Arial" charset="0"/>
                </a:rPr>
                <a:t>1 </a:t>
              </a:r>
              <a:r>
                <a:rPr lang="en-US" altLang="ru-RU" sz="1400" smtClean="0">
                  <a:solidFill>
                    <a:srgbClr val="0068AB"/>
                  </a:solidFill>
                  <a:latin typeface="a_PlakatTitul" pitchFamily="34" charset="-52"/>
                  <a:cs typeface="Arial" charset="0"/>
                </a:rPr>
                <a:t>829</a:t>
              </a:r>
              <a:endPara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5432425" y="3028950"/>
            <a:ext cx="193675" cy="179388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22900" y="2576513"/>
            <a:ext cx="195263" cy="179387"/>
          </a:xfrm>
          <a:prstGeom prst="rect">
            <a:avLst/>
          </a:prstGeom>
          <a:solidFill>
            <a:srgbClr val="D61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489" name="TextBox 23"/>
          <p:cNvSpPr txBox="1">
            <a:spLocks noChangeArrowheads="1"/>
          </p:cNvSpPr>
          <p:nvPr/>
        </p:nvSpPr>
        <p:spPr bwMode="auto">
          <a:xfrm>
            <a:off x="5781675" y="2960688"/>
            <a:ext cx="3781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cs typeface="Arial" charset="0"/>
              </a:rPr>
              <a:t>Количество административных штрафов </a:t>
            </a:r>
          </a:p>
        </p:txBody>
      </p:sp>
      <p:sp>
        <p:nvSpPr>
          <p:cNvPr id="20490" name="TextBox 24"/>
          <p:cNvSpPr txBox="1">
            <a:spLocks noChangeArrowheads="1"/>
          </p:cNvSpPr>
          <p:nvPr/>
        </p:nvSpPr>
        <p:spPr bwMode="auto">
          <a:xfrm>
            <a:off x="5781675" y="2528888"/>
            <a:ext cx="321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cs typeface="Arial" charset="0"/>
              </a:rPr>
              <a:t>Всего наложено административных наказаний </a:t>
            </a:r>
          </a:p>
        </p:txBody>
      </p:sp>
      <p:pic>
        <p:nvPicPr>
          <p:cNvPr id="20491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292600"/>
            <a:ext cx="546100" cy="14398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2" name="Группа 26"/>
          <p:cNvGrpSpPr>
            <a:grpSpLocks/>
          </p:cNvGrpSpPr>
          <p:nvPr/>
        </p:nvGrpSpPr>
        <p:grpSpPr bwMode="auto">
          <a:xfrm>
            <a:off x="1670050" y="3714750"/>
            <a:ext cx="573088" cy="677863"/>
            <a:chOff x="1061572" y="3509686"/>
            <a:chExt cx="529906" cy="677454"/>
          </a:xfrm>
        </p:grpSpPr>
        <p:grpSp>
          <p:nvGrpSpPr>
            <p:cNvPr id="20512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514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468649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 smtClean="0">
                  <a:solidFill>
                    <a:srgbClr val="0068AB"/>
                  </a:solidFill>
                  <a:latin typeface="a_PlakatTitul" pitchFamily="34" charset="-52"/>
                  <a:cs typeface="Arial" charset="0"/>
                </a:rPr>
                <a:t>759</a:t>
              </a:r>
              <a:endPara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440363" y="3652838"/>
            <a:ext cx="195262" cy="180975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494" name="TextBox 33"/>
          <p:cNvSpPr txBox="1">
            <a:spLocks noChangeArrowheads="1"/>
          </p:cNvSpPr>
          <p:nvPr/>
        </p:nvSpPr>
        <p:spPr bwMode="auto">
          <a:xfrm>
            <a:off x="5781675" y="3419475"/>
            <a:ext cx="3444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cs typeface="Arial" charset="0"/>
              </a:rPr>
              <a:t>Количество наказаний в виде административного приостановления деятельности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203450" y="5553075"/>
            <a:ext cx="508000" cy="179388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5E054-EB61-4BA5-BDD0-391C2D8A9E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440363" y="4113213"/>
            <a:ext cx="195262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498" name="TextBox 51"/>
          <p:cNvSpPr txBox="1">
            <a:spLocks noChangeArrowheads="1"/>
          </p:cNvSpPr>
          <p:nvPr/>
        </p:nvSpPr>
        <p:spPr bwMode="auto">
          <a:xfrm>
            <a:off x="5816600" y="4076700"/>
            <a:ext cx="3783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cs typeface="Arial" charset="0"/>
              </a:rPr>
              <a:t>Количество предупреждений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886075" y="4076700"/>
            <a:ext cx="506413" cy="16557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0500" name="Группа 26"/>
          <p:cNvGrpSpPr>
            <a:grpSpLocks/>
          </p:cNvGrpSpPr>
          <p:nvPr/>
        </p:nvGrpSpPr>
        <p:grpSpPr bwMode="auto">
          <a:xfrm>
            <a:off x="3043238" y="3473450"/>
            <a:ext cx="727075" cy="677863"/>
            <a:chOff x="1061572" y="3509686"/>
            <a:chExt cx="671478" cy="677454"/>
          </a:xfrm>
        </p:grpSpPr>
        <p:grpSp>
          <p:nvGrpSpPr>
            <p:cNvPr id="20507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1790111" y="2934068"/>
                <a:ext cx="180331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88101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1151004" y="3823821"/>
              <a:ext cx="32401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509" name="TextBox 45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610221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 smtClean="0">
                  <a:solidFill>
                    <a:srgbClr val="0068AB"/>
                  </a:solidFill>
                  <a:latin typeface="a_PlakatTitul" pitchFamily="34" charset="-52"/>
                  <a:cs typeface="Arial" charset="0"/>
                </a:rPr>
                <a:t>1 064</a:t>
              </a:r>
              <a:endPara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endParaRPr>
            </a:p>
          </p:txBody>
        </p:sp>
      </p:grpSp>
      <p:grpSp>
        <p:nvGrpSpPr>
          <p:cNvPr id="20501" name="Группа 26"/>
          <p:cNvGrpSpPr>
            <a:grpSpLocks/>
          </p:cNvGrpSpPr>
          <p:nvPr/>
        </p:nvGrpSpPr>
        <p:grpSpPr bwMode="auto">
          <a:xfrm>
            <a:off x="2347913" y="4960938"/>
            <a:ext cx="449262" cy="677862"/>
            <a:chOff x="1061572" y="3509686"/>
            <a:chExt cx="413228" cy="677454"/>
          </a:xfrm>
        </p:grpSpPr>
        <p:grpSp>
          <p:nvGrpSpPr>
            <p:cNvPr id="20502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504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268642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 smtClean="0">
                  <a:solidFill>
                    <a:srgbClr val="0068AB"/>
                  </a:solidFill>
                  <a:latin typeface="a_PlakatTitul" pitchFamily="34" charset="-52"/>
                  <a:cs typeface="Arial" charset="0"/>
                </a:rPr>
                <a:t>6</a:t>
              </a:r>
              <a:endPara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0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Объект 3"/>
          <p:cNvGraphicFramePr>
            <a:graphicFrameLocks/>
          </p:cNvGraphicFramePr>
          <p:nvPr/>
        </p:nvGraphicFramePr>
        <p:xfrm>
          <a:off x="2039938" y="1636713"/>
          <a:ext cx="5826125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r:id="rId4" imgW="5822185" imgH="3572566" progId="Excel.Chart.8">
                  <p:embed/>
                </p:oleObj>
              </mc:Choice>
              <mc:Fallback>
                <p:oleObj r:id="rId4" imgW="5822185" imgH="35725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1636713"/>
                        <a:ext cx="5826125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566025" cy="960438"/>
          </a:xfrm>
        </p:spPr>
        <p:txBody>
          <a:bodyPr/>
          <a:lstStyle/>
          <a:p>
            <a:pPr algn="l"/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КОЛИЧЕСТВО ПОДНАДЗОРНЫХ</a:t>
            </a:r>
            <a:b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ОПАСНЫХ ПРОИЗВОДСТВЕННЫХ ОБЪЕКТОВ ПО СЗУ</a:t>
            </a:r>
          </a:p>
        </p:txBody>
      </p:sp>
      <p:pic>
        <p:nvPicPr>
          <p:cNvPr id="512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38"/>
          <p:cNvSpPr txBox="1">
            <a:spLocks noChangeArrowheads="1"/>
          </p:cNvSpPr>
          <p:nvPr/>
        </p:nvSpPr>
        <p:spPr bwMode="auto">
          <a:xfrm>
            <a:off x="2457450" y="1985963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114</a:t>
            </a:r>
          </a:p>
        </p:txBody>
      </p:sp>
      <p:sp>
        <p:nvSpPr>
          <p:cNvPr id="5127" name="TextBox 42"/>
          <p:cNvSpPr txBox="1">
            <a:spLocks noChangeArrowheads="1"/>
          </p:cNvSpPr>
          <p:nvPr/>
        </p:nvSpPr>
        <p:spPr bwMode="auto">
          <a:xfrm>
            <a:off x="2457450" y="3790950"/>
            <a:ext cx="596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7 930</a:t>
            </a:r>
          </a:p>
        </p:txBody>
      </p:sp>
      <p:sp>
        <p:nvSpPr>
          <p:cNvPr id="5128" name="TextBox 43"/>
          <p:cNvSpPr txBox="1">
            <a:spLocks noChangeArrowheads="1"/>
          </p:cNvSpPr>
          <p:nvPr/>
        </p:nvSpPr>
        <p:spPr bwMode="auto">
          <a:xfrm>
            <a:off x="1230313" y="3929063"/>
            <a:ext cx="7286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III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класс</a:t>
            </a:r>
          </a:p>
        </p:txBody>
      </p:sp>
      <p:sp>
        <p:nvSpPr>
          <p:cNvPr id="5129" name="TextBox 46"/>
          <p:cNvSpPr txBox="1">
            <a:spLocks noChangeArrowheads="1"/>
          </p:cNvSpPr>
          <p:nvPr/>
        </p:nvSpPr>
        <p:spPr bwMode="auto">
          <a:xfrm>
            <a:off x="1223963" y="3095625"/>
            <a:ext cx="687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II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класс</a:t>
            </a:r>
          </a:p>
        </p:txBody>
      </p:sp>
      <p:sp>
        <p:nvSpPr>
          <p:cNvPr id="5130" name="TextBox 49"/>
          <p:cNvSpPr txBox="1">
            <a:spLocks noChangeArrowheads="1"/>
          </p:cNvSpPr>
          <p:nvPr/>
        </p:nvSpPr>
        <p:spPr bwMode="auto">
          <a:xfrm>
            <a:off x="1201738" y="2124075"/>
            <a:ext cx="647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класс</a:t>
            </a:r>
          </a:p>
        </p:txBody>
      </p:sp>
      <p:sp>
        <p:nvSpPr>
          <p:cNvPr id="5131" name="TextBox 50"/>
          <p:cNvSpPr txBox="1">
            <a:spLocks noChangeArrowheads="1"/>
          </p:cNvSpPr>
          <p:nvPr/>
        </p:nvSpPr>
        <p:spPr bwMode="auto">
          <a:xfrm>
            <a:off x="1230313" y="5049838"/>
            <a:ext cx="749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IV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класс</a:t>
            </a:r>
          </a:p>
        </p:txBody>
      </p:sp>
      <p:sp>
        <p:nvSpPr>
          <p:cNvPr id="5132" name="TextBox 51"/>
          <p:cNvSpPr txBox="1">
            <a:spLocks noChangeArrowheads="1"/>
          </p:cNvSpPr>
          <p:nvPr/>
        </p:nvSpPr>
        <p:spPr bwMode="auto">
          <a:xfrm>
            <a:off x="2457450" y="2955925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334</a:t>
            </a:r>
          </a:p>
        </p:txBody>
      </p:sp>
      <p:sp>
        <p:nvSpPr>
          <p:cNvPr id="5133" name="TextBox 52"/>
          <p:cNvSpPr txBox="1">
            <a:spLocks noChangeArrowheads="1"/>
          </p:cNvSpPr>
          <p:nvPr/>
        </p:nvSpPr>
        <p:spPr bwMode="auto">
          <a:xfrm>
            <a:off x="2447925" y="4878388"/>
            <a:ext cx="596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5 838</a:t>
            </a:r>
          </a:p>
        </p:txBody>
      </p:sp>
      <p:cxnSp>
        <p:nvCxnSpPr>
          <p:cNvPr id="24" name="Прямая соединительная линия 63"/>
          <p:cNvCxnSpPr/>
          <p:nvPr/>
        </p:nvCxnSpPr>
        <p:spPr>
          <a:xfrm rot="10800000">
            <a:off x="1949450" y="4067175"/>
            <a:ext cx="2103438" cy="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63"/>
          <p:cNvCxnSpPr/>
          <p:nvPr/>
        </p:nvCxnSpPr>
        <p:spPr>
          <a:xfrm rot="10800000">
            <a:off x="1949450" y="2263775"/>
            <a:ext cx="2716213" cy="28733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63"/>
          <p:cNvCxnSpPr/>
          <p:nvPr/>
        </p:nvCxnSpPr>
        <p:spPr>
          <a:xfrm flipV="1">
            <a:off x="1949450" y="2708275"/>
            <a:ext cx="2498725" cy="52546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63"/>
          <p:cNvCxnSpPr/>
          <p:nvPr/>
        </p:nvCxnSpPr>
        <p:spPr>
          <a:xfrm flipV="1">
            <a:off x="1971675" y="4365625"/>
            <a:ext cx="4673600" cy="822325"/>
          </a:xfrm>
          <a:prstGeom prst="bentConnector3">
            <a:avLst>
              <a:gd name="adj1" fmla="val 100551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38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5789613"/>
            <a:ext cx="193833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Box 57"/>
          <p:cNvSpPr txBox="1">
            <a:spLocks noChangeArrowheads="1"/>
          </p:cNvSpPr>
          <p:nvPr/>
        </p:nvSpPr>
        <p:spPr bwMode="auto">
          <a:xfrm>
            <a:off x="7402513" y="5780088"/>
            <a:ext cx="1998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ИТОГО: 14 216 объектов</a:t>
            </a:r>
            <a:endParaRPr lang="ru-RU" altLang="ru-RU" sz="1200" b="1" smtClean="0">
              <a:solidFill>
                <a:prstClr val="white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9B6C8-6099-40EE-8D0A-08954B4A1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566025" cy="960438"/>
          </a:xfrm>
        </p:spPr>
        <p:txBody>
          <a:bodyPr/>
          <a:lstStyle/>
          <a:p>
            <a:pPr algn="l"/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ПОКАЗАТЕЛИ НАДЗОРНОЙ ДЕЯТЕЛЬНОСТИ. ПБ</a:t>
            </a:r>
          </a:p>
        </p:txBody>
      </p:sp>
      <p:pic>
        <p:nvPicPr>
          <p:cNvPr id="614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46100" y="1514475"/>
          <a:ext cx="8813800" cy="4651377"/>
        </p:xfrm>
        <a:graphic>
          <a:graphicData uri="http://schemas.openxmlformats.org/drawingml/2006/table">
            <a:tbl>
              <a:tblPr/>
              <a:tblGrid>
                <a:gridCol w="612775"/>
                <a:gridCol w="3708400"/>
                <a:gridCol w="1123950"/>
                <a:gridCol w="1123950"/>
                <a:gridCol w="1122363"/>
                <a:gridCol w="1122362"/>
              </a:tblGrid>
              <a:tr h="714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N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п\п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Показатели надзорной деятельности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 2021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 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 2023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Динамика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21-22гг, 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(%, +/-)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27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Количество проверок</a:t>
                      </a: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(без  приёмов и пусков)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1 695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696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489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- 30 %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Плановых проверок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811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137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96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Внеплановых проверок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487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213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46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Постоянный надзор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397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346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347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Приёмки, пуски в эксплуатацию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3 764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4 608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5734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Выявлено нарушений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16 880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7 655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6 978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- 9 %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27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Общая сумма наложенных штрафов, тыс. рублей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83 974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35 114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36 535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4 %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27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Общая сумма взысканных штрафов, тыс. рублей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49 270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32 152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17 655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- 45 %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27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Административное приостановление деятельности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- 33 %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EC9D3-FBF8-4EDE-993B-733E4131BA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11352</TotalTime>
  <Words>1365</Words>
  <Application>Microsoft Office PowerPoint</Application>
  <PresentationFormat>Лист A4 (210x297 мм)</PresentationFormat>
  <Paragraphs>375</Paragraphs>
  <Slides>20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48" baseType="lpstr">
      <vt:lpstr>Arial</vt:lpstr>
      <vt:lpstr>Tahoma</vt:lpstr>
      <vt:lpstr>Lato</vt:lpstr>
      <vt:lpstr>Lato Light</vt:lpstr>
      <vt:lpstr>Wingdings</vt:lpstr>
      <vt:lpstr>Lato Black</vt:lpstr>
      <vt:lpstr>Times New Roman</vt:lpstr>
      <vt:lpstr>DejaVu Sans</vt:lpstr>
      <vt:lpstr>Open Sans</vt:lpstr>
      <vt:lpstr>a_PlakatTitul</vt:lpstr>
      <vt:lpstr>Calibri</vt:lpstr>
      <vt:lpstr>Тема Office</vt:lpstr>
      <vt:lpstr>1_Тема Office</vt:lpstr>
      <vt:lpstr>8_Тема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Диаграмма Microsoft Excel</vt:lpstr>
      <vt:lpstr>Диаграмма</vt:lpstr>
      <vt:lpstr>Обзор правоприменительной практики Северо-Западного управления Ростехнадзора за 2023 год</vt:lpstr>
      <vt:lpstr>НАПРАВЛЕНИЯ КОНТРОЛЬНО-НАДЗОРНОЙ ДЕЯТЕЛЬНОСТИ</vt:lpstr>
      <vt:lpstr>СЕВЕРО-ЗАПАДНОЕ УПРАВЛЕНИЕ РОСТЕХНАДЗОРА</vt:lpstr>
      <vt:lpstr>Индикаторы риска нарушения обязательных требований в области промышленной безопасности согласно приказа Ростехнадзора от 23 ноября 2021 г. № 397 </vt:lpstr>
      <vt:lpstr>Новые индикаторы риска нарушения обязательных требований согласно приказа Ростехнадзора от 23 ноября 2021 г. № 397 </vt:lpstr>
      <vt:lpstr>НАДЗОРНАЯ ДЕЯТЕЛЬНОСТЬ НА ПОДНАДЗОРНЫХ ОБЪЕКТАХ СЕВЕРО-ЗАПАДНОГО УПРАВЛЕНИЯ</vt:lpstr>
      <vt:lpstr>ПРИМЕНЕНИЕ ВИДОВ АДМИНИСТРАТИВНЫХ НАКАЗАНИЙ В 2023 ГОДУ</vt:lpstr>
      <vt:lpstr>КОЛИЧЕСТВО ПОДНАДЗОРНЫХ ОПАСНЫХ ПРОИЗВОДСТВЕННЫХ ОБЪЕКТОВ ПО СЗУ</vt:lpstr>
      <vt:lpstr>ПОКАЗАТЕЛИ НАДЗОРНОЙ ДЕЯТЕЛЬНОСТИ. ПБ</vt:lpstr>
      <vt:lpstr>ПОКАЗАТЕЛИ НАДЗОРНОЙ ДЕЯТЕЛЬНОСТИ. ЭНЕРГЕТИКА</vt:lpstr>
      <vt:lpstr>ГИДРОТЕХНИЧЕСКИЕ СООРУЖЕНИЯ ПО КЛАССАМ</vt:lpstr>
      <vt:lpstr>НАДЗОР ЗА ГТС</vt:lpstr>
      <vt:lpstr>ГОСУДАРСТВЕННЫЕ УСЛУГИ ПО ГТС</vt:lpstr>
      <vt:lpstr>УСТРАНЕНИЕ БЕСХОЗЯЙНОСТИ ГТС КОЛИЧЕСТВО БЕСХОЗЯЙНЫХ ГТС ПО СЕВЕРО-ЗАПАДНОМУ УПРАВЛЕНИЮ</vt:lpstr>
      <vt:lpstr>ПОКАЗАТЕЛИ ДЕЯТЕЛЬНОСТИ ПРИ ОСУЩЕСТВЛЕНИИ ФЕДЕРАЛЬНОГО ГОСУДАРСТВЕННОГО СТРОИТЕЛЬНОГО НАДЗОРА</vt:lpstr>
      <vt:lpstr>Презентация PowerPoint</vt:lpstr>
      <vt:lpstr>Презентация PowerPoint</vt:lpstr>
      <vt:lpstr>Количество аварий по регионам  </vt:lpstr>
      <vt:lpstr>Количество несчастных случаев со смертельным исходом по регионам 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Николаева Юлия Павловна</cp:lastModifiedBy>
  <cp:revision>683</cp:revision>
  <cp:lastPrinted>2024-02-12T12:20:52Z</cp:lastPrinted>
  <dcterms:created xsi:type="dcterms:W3CDTF">2018-02-26T10:08:29Z</dcterms:created>
  <dcterms:modified xsi:type="dcterms:W3CDTF">2024-02-12T12:29:28Z</dcterms:modified>
</cp:coreProperties>
</file>